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Palanquin Dark"/>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PalanquinDark-bold.fntdata"/><Relationship Id="rId10" Type="http://schemas.openxmlformats.org/officeDocument/2006/relationships/slide" Target="slides/slide5.xml"/><Relationship Id="rId21" Type="http://schemas.openxmlformats.org/officeDocument/2006/relationships/font" Target="fonts/PalanquinDark-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gif>
</file>

<file path=ppt/media/image21.png>
</file>

<file path=ppt/media/image22.png>
</file>

<file path=ppt/media/image23.png>
</file>

<file path=ppt/media/image24.jpg>
</file>

<file path=ppt/media/image25.jp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0ed746ae9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g30ed746ae95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05fe2b77ac_1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g305fe2b77ac_1_2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05fe2b77ac_1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g305fe2b77ac_1_39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305fe2b77ac_1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g305fe2b77ac_1_28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05fe2b77ac_1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g305fe2b77ac_1_35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305fe2b77ac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g305fe2b77ac_1_1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05fe2b77ac_1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g305fe2b77ac_1_18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05fe2b77ac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g305fe2b77ac_1_8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05fe2b77ac_1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305fe2b77ac_1_2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05fe2b77ac_1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g305fe2b77ac_1_26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05fe2b77ac_1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g305fe2b77ac_1_3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05fe2b77ac_1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g305fe2b77ac_1_37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05fe2b77ac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305fe2b77ac_1_1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05fe2b77ac_1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g305fe2b77ac_1_16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05fe2b77ac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g305fe2b77ac_1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0" y="3199716"/>
            <a:ext cx="9143818" cy="2786661"/>
            <a:chOff x="0" y="-38100"/>
            <a:chExt cx="4816592" cy="1467900"/>
          </a:xfrm>
        </p:grpSpPr>
        <p:sp>
          <p:nvSpPr>
            <p:cNvPr id="11" name="Google Shape;11;p2"/>
            <p:cNvSpPr/>
            <p:nvPr/>
          </p:nvSpPr>
          <p:spPr>
            <a:xfrm>
              <a:off x="0" y="0"/>
              <a:ext cx="4816592" cy="1429707"/>
            </a:xfrm>
            <a:custGeom>
              <a:rect b="b" l="l" r="r" t="t"/>
              <a:pathLst>
                <a:path extrusionOk="0" h="1429707" w="4816592">
                  <a:moveTo>
                    <a:pt x="0" y="0"/>
                  </a:moveTo>
                  <a:lnTo>
                    <a:pt x="4816592" y="0"/>
                  </a:lnTo>
                  <a:lnTo>
                    <a:pt x="4816592" y="1429707"/>
                  </a:lnTo>
                  <a:lnTo>
                    <a:pt x="0" y="1429707"/>
                  </a:lnTo>
                  <a:close/>
                </a:path>
              </a:pathLst>
            </a:custGeom>
            <a:solidFill>
              <a:srgbClr val="01045F">
                <a:alpha val="48240"/>
              </a:srgbClr>
            </a:solidFill>
            <a:ln>
              <a:noFill/>
            </a:ln>
          </p:spPr>
        </p:sp>
        <p:sp>
          <p:nvSpPr>
            <p:cNvPr id="12" name="Google Shape;12;p2"/>
            <p:cNvSpPr txBox="1"/>
            <p:nvPr/>
          </p:nvSpPr>
          <p:spPr>
            <a:xfrm>
              <a:off x="0" y="-38100"/>
              <a:ext cx="4816500" cy="14679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13" name="Google Shape;13;p2"/>
          <p:cNvPicPr preferRelativeResize="0"/>
          <p:nvPr/>
        </p:nvPicPr>
        <p:blipFill>
          <a:blip r:embed="rId2">
            <a:alphaModFix/>
          </a:blip>
          <a:stretch>
            <a:fillRect/>
          </a:stretch>
        </p:blipFill>
        <p:spPr>
          <a:xfrm>
            <a:off x="4648202" y="737025"/>
            <a:ext cx="4070999" cy="3574313"/>
          </a:xfrm>
          <a:prstGeom prst="rect">
            <a:avLst/>
          </a:prstGeom>
          <a:noFill/>
          <a:ln>
            <a:noFill/>
          </a:ln>
        </p:spPr>
      </p:pic>
      <p:sp>
        <p:nvSpPr>
          <p:cNvPr id="14" name="Google Shape;14;p2"/>
          <p:cNvSpPr txBox="1"/>
          <p:nvPr>
            <p:ph type="ctrTitle"/>
          </p:nvPr>
        </p:nvSpPr>
        <p:spPr>
          <a:xfrm>
            <a:off x="311700" y="1260525"/>
            <a:ext cx="3827400" cy="2052600"/>
          </a:xfrm>
          <a:prstGeom prst="rect">
            <a:avLst/>
          </a:prstGeom>
        </p:spPr>
        <p:txBody>
          <a:bodyPr anchorCtr="0" anchor="b" bIns="91425" lIns="91425" spcFirstLastPara="1" rIns="91425" wrap="square" tIns="91425">
            <a:norm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p:txBody>
      </p:sp>
      <p:sp>
        <p:nvSpPr>
          <p:cNvPr id="15" name="Google Shape;15;p2"/>
          <p:cNvSpPr txBox="1"/>
          <p:nvPr>
            <p:ph idx="1" type="subTitle"/>
          </p:nvPr>
        </p:nvSpPr>
        <p:spPr>
          <a:xfrm>
            <a:off x="311700" y="3350075"/>
            <a:ext cx="4184700" cy="792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rgbClr val="FFE072"/>
              </a:buClr>
              <a:buSzPts val="2800"/>
              <a:buNone/>
              <a:defRPr sz="2800">
                <a:solidFill>
                  <a:srgbClr val="FFE072"/>
                </a:solidFill>
              </a:defRPr>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p:txBody>
      </p:sp>
      <p:sp>
        <p:nvSpPr>
          <p:cNvPr id="16" name="Google Shape;16;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p:nvPr/>
        </p:nvSpPr>
        <p:spPr>
          <a:xfrm>
            <a:off x="5702825" y="-7400"/>
            <a:ext cx="3441300" cy="5143500"/>
          </a:xfrm>
          <a:prstGeom prst="rect">
            <a:avLst/>
          </a:prstGeom>
          <a:solidFill>
            <a:srgbClr val="01045F">
              <a:alpha val="4824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alanquin Dark"/>
              <a:ea typeface="Palanquin Dark"/>
              <a:cs typeface="Palanquin Dark"/>
              <a:sym typeface="Palanquin Dark"/>
            </a:endParaRPr>
          </a:p>
        </p:txBody>
      </p:sp>
      <p:sp>
        <p:nvSpPr>
          <p:cNvPr id="19" name="Google Shape;19;p3"/>
          <p:cNvSpPr/>
          <p:nvPr>
            <p:ph idx="2" type="pic"/>
          </p:nvPr>
        </p:nvSpPr>
        <p:spPr>
          <a:xfrm>
            <a:off x="11650" y="-7400"/>
            <a:ext cx="5643000" cy="5143500"/>
          </a:xfrm>
          <a:prstGeom prst="rect">
            <a:avLst/>
          </a:prstGeom>
          <a:noFill/>
          <a:ln>
            <a:noFill/>
          </a:ln>
        </p:spPr>
      </p:sp>
      <p:sp>
        <p:nvSpPr>
          <p:cNvPr id="20" name="Google Shape;20;p3"/>
          <p:cNvSpPr txBox="1"/>
          <p:nvPr>
            <p:ph type="title"/>
          </p:nvPr>
        </p:nvSpPr>
        <p:spPr>
          <a:xfrm>
            <a:off x="547700" y="745900"/>
            <a:ext cx="3940800" cy="841800"/>
          </a:xfrm>
          <a:prstGeom prst="rect">
            <a:avLst/>
          </a:prstGeom>
        </p:spPr>
        <p:txBody>
          <a:bodyPr anchorCtr="0" anchor="ctr" bIns="91425" lIns="91425" spcFirstLastPara="1" rIns="91425" wrap="square" tIns="91425">
            <a:normAutofit/>
          </a:bodyPr>
          <a:lstStyle>
            <a:lvl1pPr lvl="0">
              <a:spcBef>
                <a:spcPts val="0"/>
              </a:spcBef>
              <a:spcAft>
                <a:spcPts val="0"/>
              </a:spcAft>
              <a:buClr>
                <a:srgbClr val="FFE072"/>
              </a:buClr>
              <a:buSzPts val="3600"/>
              <a:buNone/>
              <a:defRPr sz="3600">
                <a:solidFill>
                  <a:srgbClr val="FFE072"/>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21" name="Google Shape;21;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22" name="Google Shape;22;p3"/>
          <p:cNvGrpSpPr/>
          <p:nvPr/>
        </p:nvGrpSpPr>
        <p:grpSpPr>
          <a:xfrm>
            <a:off x="5654724" y="-72329"/>
            <a:ext cx="148645" cy="5215727"/>
            <a:chOff x="0" y="-38100"/>
            <a:chExt cx="78300" cy="2747433"/>
          </a:xfrm>
        </p:grpSpPr>
        <p:sp>
          <p:nvSpPr>
            <p:cNvPr id="23" name="Google Shape;23;p3"/>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1E1E49"/>
            </a:solidFill>
            <a:ln>
              <a:noFill/>
            </a:ln>
          </p:spPr>
        </p:sp>
        <p:sp>
          <p:nvSpPr>
            <p:cNvPr id="24" name="Google Shape;24;p3"/>
            <p:cNvSpPr txBox="1"/>
            <p:nvPr/>
          </p:nvSpPr>
          <p:spPr>
            <a:xfrm>
              <a:off x="0" y="-38100"/>
              <a:ext cx="78300" cy="27474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5" name="Google Shape;25;p3"/>
          <p:cNvGrpSpPr/>
          <p:nvPr/>
        </p:nvGrpSpPr>
        <p:grpSpPr>
          <a:xfrm>
            <a:off x="8995550" y="-72329"/>
            <a:ext cx="148645" cy="5215727"/>
            <a:chOff x="0" y="-38100"/>
            <a:chExt cx="78300" cy="2747433"/>
          </a:xfrm>
        </p:grpSpPr>
        <p:sp>
          <p:nvSpPr>
            <p:cNvPr id="26" name="Google Shape;26;p3"/>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27" name="Google Shape;27;p3"/>
            <p:cNvSpPr txBox="1"/>
            <p:nvPr/>
          </p:nvSpPr>
          <p:spPr>
            <a:xfrm>
              <a:off x="0" y="-38100"/>
              <a:ext cx="78300" cy="27474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8" name="Google Shape;28;p3"/>
          <p:cNvGrpSpPr/>
          <p:nvPr/>
        </p:nvGrpSpPr>
        <p:grpSpPr>
          <a:xfrm>
            <a:off x="0" y="-72329"/>
            <a:ext cx="148645" cy="5215727"/>
            <a:chOff x="0" y="-38100"/>
            <a:chExt cx="78300" cy="2747433"/>
          </a:xfrm>
        </p:grpSpPr>
        <p:sp>
          <p:nvSpPr>
            <p:cNvPr id="29" name="Google Shape;29;p3"/>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30" name="Google Shape;30;p3"/>
            <p:cNvSpPr txBox="1"/>
            <p:nvPr/>
          </p:nvSpPr>
          <p:spPr>
            <a:xfrm>
              <a:off x="0" y="-38100"/>
              <a:ext cx="78300" cy="27474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grpSp>
        <p:nvGrpSpPr>
          <p:cNvPr id="32" name="Google Shape;32;p4"/>
          <p:cNvGrpSpPr/>
          <p:nvPr/>
        </p:nvGrpSpPr>
        <p:grpSpPr>
          <a:xfrm>
            <a:off x="0" y="2499421"/>
            <a:ext cx="9143818" cy="2644281"/>
            <a:chOff x="0" y="-38100"/>
            <a:chExt cx="4816592" cy="1392900"/>
          </a:xfrm>
        </p:grpSpPr>
        <p:sp>
          <p:nvSpPr>
            <p:cNvPr id="33" name="Google Shape;33;p4"/>
            <p:cNvSpPr/>
            <p:nvPr/>
          </p:nvSpPr>
          <p:spPr>
            <a:xfrm>
              <a:off x="0" y="0"/>
              <a:ext cx="4816592" cy="1354667"/>
            </a:xfrm>
            <a:custGeom>
              <a:rect b="b" l="l" r="r" t="t"/>
              <a:pathLst>
                <a:path extrusionOk="0" h="1354667" w="4816592">
                  <a:moveTo>
                    <a:pt x="0" y="0"/>
                  </a:moveTo>
                  <a:lnTo>
                    <a:pt x="4816592" y="0"/>
                  </a:lnTo>
                  <a:lnTo>
                    <a:pt x="4816592" y="1354667"/>
                  </a:lnTo>
                  <a:lnTo>
                    <a:pt x="0" y="1354667"/>
                  </a:lnTo>
                  <a:close/>
                </a:path>
              </a:pathLst>
            </a:custGeom>
            <a:solidFill>
              <a:srgbClr val="01045F">
                <a:alpha val="48240"/>
              </a:srgbClr>
            </a:solidFill>
            <a:ln>
              <a:noFill/>
            </a:ln>
          </p:spPr>
        </p:sp>
        <p:sp>
          <p:nvSpPr>
            <p:cNvPr id="34" name="Google Shape;34;p4"/>
            <p:cNvSpPr txBox="1"/>
            <p:nvPr/>
          </p:nvSpPr>
          <p:spPr>
            <a:xfrm>
              <a:off x="0" y="-38100"/>
              <a:ext cx="4816500" cy="13929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35" name="Google Shape;35;p4"/>
          <p:cNvPicPr preferRelativeResize="0"/>
          <p:nvPr/>
        </p:nvPicPr>
        <p:blipFill>
          <a:blip r:embed="rId2">
            <a:alphaModFix/>
          </a:blip>
          <a:stretch>
            <a:fillRect/>
          </a:stretch>
        </p:blipFill>
        <p:spPr>
          <a:xfrm>
            <a:off x="5868030" y="-224900"/>
            <a:ext cx="2384275" cy="5655756"/>
          </a:xfrm>
          <a:prstGeom prst="rect">
            <a:avLst/>
          </a:prstGeom>
          <a:noFill/>
          <a:ln>
            <a:noFill/>
          </a:ln>
        </p:spPr>
      </p:pic>
      <p:grpSp>
        <p:nvGrpSpPr>
          <p:cNvPr id="36" name="Google Shape;36;p4"/>
          <p:cNvGrpSpPr/>
          <p:nvPr/>
        </p:nvGrpSpPr>
        <p:grpSpPr>
          <a:xfrm>
            <a:off x="8995550" y="-72329"/>
            <a:ext cx="148645" cy="5215727"/>
            <a:chOff x="0" y="-38100"/>
            <a:chExt cx="78300" cy="2747433"/>
          </a:xfrm>
        </p:grpSpPr>
        <p:sp>
          <p:nvSpPr>
            <p:cNvPr id="37" name="Google Shape;37;p4"/>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38" name="Google Shape;38;p4"/>
            <p:cNvSpPr txBox="1"/>
            <p:nvPr/>
          </p:nvSpPr>
          <p:spPr>
            <a:xfrm>
              <a:off x="0" y="-38100"/>
              <a:ext cx="78300" cy="27474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39" name="Google Shape;39;p4"/>
          <p:cNvGrpSpPr/>
          <p:nvPr/>
        </p:nvGrpSpPr>
        <p:grpSpPr>
          <a:xfrm>
            <a:off x="0" y="-72329"/>
            <a:ext cx="148645" cy="5215727"/>
            <a:chOff x="0" y="-38100"/>
            <a:chExt cx="78300" cy="2747433"/>
          </a:xfrm>
        </p:grpSpPr>
        <p:sp>
          <p:nvSpPr>
            <p:cNvPr id="40" name="Google Shape;40;p4"/>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41" name="Google Shape;41;p4"/>
            <p:cNvSpPr txBox="1"/>
            <p:nvPr/>
          </p:nvSpPr>
          <p:spPr>
            <a:xfrm>
              <a:off x="0" y="-38100"/>
              <a:ext cx="78300" cy="27474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42" name="Google Shape;42;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3" name="Google Shape;43;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4" name="Google Shape;4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5"/>
          <p:cNvSpPr/>
          <p:nvPr>
            <p:ph idx="2" type="pic"/>
          </p:nvPr>
        </p:nvSpPr>
        <p:spPr>
          <a:xfrm>
            <a:off x="3700" y="-4225"/>
            <a:ext cx="9144000" cy="5143500"/>
          </a:xfrm>
          <a:prstGeom prst="rect">
            <a:avLst/>
          </a:prstGeom>
          <a:noFill/>
          <a:ln>
            <a:noFill/>
          </a:ln>
        </p:spPr>
      </p:sp>
      <p:sp>
        <p:nvSpPr>
          <p:cNvPr id="47" name="Google Shape;47;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8" name="Google Shape;4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49" name="Google Shape;49;p5"/>
          <p:cNvGrpSpPr/>
          <p:nvPr/>
        </p:nvGrpSpPr>
        <p:grpSpPr>
          <a:xfrm>
            <a:off x="0" y="2356962"/>
            <a:ext cx="9143818" cy="2786661"/>
            <a:chOff x="0" y="-38100"/>
            <a:chExt cx="4816592" cy="1467900"/>
          </a:xfrm>
        </p:grpSpPr>
        <p:sp>
          <p:nvSpPr>
            <p:cNvPr id="50" name="Google Shape;50;p5"/>
            <p:cNvSpPr/>
            <p:nvPr/>
          </p:nvSpPr>
          <p:spPr>
            <a:xfrm>
              <a:off x="0" y="0"/>
              <a:ext cx="4816592" cy="1429707"/>
            </a:xfrm>
            <a:custGeom>
              <a:rect b="b" l="l" r="r" t="t"/>
              <a:pathLst>
                <a:path extrusionOk="0" h="1429707" w="4816592">
                  <a:moveTo>
                    <a:pt x="0" y="0"/>
                  </a:moveTo>
                  <a:lnTo>
                    <a:pt x="4816592" y="0"/>
                  </a:lnTo>
                  <a:lnTo>
                    <a:pt x="4816592" y="1429707"/>
                  </a:lnTo>
                  <a:lnTo>
                    <a:pt x="0" y="1429707"/>
                  </a:lnTo>
                  <a:close/>
                </a:path>
              </a:pathLst>
            </a:custGeom>
            <a:solidFill>
              <a:srgbClr val="01045F">
                <a:alpha val="48240"/>
              </a:srgbClr>
            </a:solidFill>
            <a:ln>
              <a:noFill/>
            </a:ln>
          </p:spPr>
        </p:sp>
        <p:sp>
          <p:nvSpPr>
            <p:cNvPr id="51" name="Google Shape;51;p5"/>
            <p:cNvSpPr txBox="1"/>
            <p:nvPr/>
          </p:nvSpPr>
          <p:spPr>
            <a:xfrm>
              <a:off x="0" y="-38100"/>
              <a:ext cx="4816500" cy="14679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2" name="Shape 52"/>
        <p:cNvGrpSpPr/>
        <p:nvPr/>
      </p:nvGrpSpPr>
      <p:grpSpPr>
        <a:xfrm>
          <a:off x="0" y="0"/>
          <a:ext cx="0" cy="0"/>
          <a:chOff x="0" y="0"/>
          <a:chExt cx="0" cy="0"/>
        </a:xfrm>
      </p:grpSpPr>
      <p:grpSp>
        <p:nvGrpSpPr>
          <p:cNvPr id="53" name="Google Shape;53;p6"/>
          <p:cNvGrpSpPr/>
          <p:nvPr/>
        </p:nvGrpSpPr>
        <p:grpSpPr>
          <a:xfrm>
            <a:off x="0" y="2356962"/>
            <a:ext cx="9143818" cy="2786661"/>
            <a:chOff x="0" y="-38100"/>
            <a:chExt cx="4816592" cy="1467900"/>
          </a:xfrm>
        </p:grpSpPr>
        <p:sp>
          <p:nvSpPr>
            <p:cNvPr id="54" name="Google Shape;54;p6"/>
            <p:cNvSpPr/>
            <p:nvPr/>
          </p:nvSpPr>
          <p:spPr>
            <a:xfrm>
              <a:off x="0" y="0"/>
              <a:ext cx="4816592" cy="1429707"/>
            </a:xfrm>
            <a:custGeom>
              <a:rect b="b" l="l" r="r" t="t"/>
              <a:pathLst>
                <a:path extrusionOk="0" h="1429707" w="4816592">
                  <a:moveTo>
                    <a:pt x="0" y="0"/>
                  </a:moveTo>
                  <a:lnTo>
                    <a:pt x="4816592" y="0"/>
                  </a:lnTo>
                  <a:lnTo>
                    <a:pt x="4816592" y="1429707"/>
                  </a:lnTo>
                  <a:lnTo>
                    <a:pt x="0" y="1429707"/>
                  </a:lnTo>
                  <a:close/>
                </a:path>
              </a:pathLst>
            </a:custGeom>
            <a:solidFill>
              <a:srgbClr val="01045F">
                <a:alpha val="48240"/>
              </a:srgbClr>
            </a:solidFill>
            <a:ln>
              <a:noFill/>
            </a:ln>
          </p:spPr>
        </p:sp>
        <p:sp>
          <p:nvSpPr>
            <p:cNvPr id="55" name="Google Shape;55;p6"/>
            <p:cNvSpPr txBox="1"/>
            <p:nvPr/>
          </p:nvSpPr>
          <p:spPr>
            <a:xfrm>
              <a:off x="0" y="-38100"/>
              <a:ext cx="4816500" cy="14679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56" name="Google Shape;56;p6"/>
          <p:cNvGrpSpPr/>
          <p:nvPr/>
        </p:nvGrpSpPr>
        <p:grpSpPr>
          <a:xfrm>
            <a:off x="8995550" y="-72329"/>
            <a:ext cx="148645" cy="5215727"/>
            <a:chOff x="0" y="-38100"/>
            <a:chExt cx="78300" cy="2747433"/>
          </a:xfrm>
        </p:grpSpPr>
        <p:sp>
          <p:nvSpPr>
            <p:cNvPr id="57" name="Google Shape;57;p6"/>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58" name="Google Shape;58;p6"/>
            <p:cNvSpPr txBox="1"/>
            <p:nvPr/>
          </p:nvSpPr>
          <p:spPr>
            <a:xfrm>
              <a:off x="0" y="-38100"/>
              <a:ext cx="78300" cy="27474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59" name="Google Shape;59;p6"/>
          <p:cNvGrpSpPr/>
          <p:nvPr/>
        </p:nvGrpSpPr>
        <p:grpSpPr>
          <a:xfrm>
            <a:off x="0" y="-72329"/>
            <a:ext cx="148645" cy="5215727"/>
            <a:chOff x="0" y="-38100"/>
            <a:chExt cx="78300" cy="2747433"/>
          </a:xfrm>
        </p:grpSpPr>
        <p:sp>
          <p:nvSpPr>
            <p:cNvPr id="60" name="Google Shape;60;p6"/>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61" name="Google Shape;61;p6"/>
            <p:cNvSpPr txBox="1"/>
            <p:nvPr/>
          </p:nvSpPr>
          <p:spPr>
            <a:xfrm>
              <a:off x="0" y="-38100"/>
              <a:ext cx="78300" cy="27474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2" name="Google Shape;62;p6"/>
          <p:cNvSpPr txBox="1"/>
          <p:nvPr>
            <p:ph type="title"/>
          </p:nvPr>
        </p:nvSpPr>
        <p:spPr>
          <a:xfrm>
            <a:off x="490250" y="450150"/>
            <a:ext cx="50934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3" name="Google Shape;6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64" name="Google Shape;64;p6"/>
          <p:cNvPicPr preferRelativeResize="0"/>
          <p:nvPr/>
        </p:nvPicPr>
        <p:blipFill>
          <a:blip r:embed="rId2">
            <a:alphaModFix/>
          </a:blip>
          <a:stretch>
            <a:fillRect/>
          </a:stretch>
        </p:blipFill>
        <p:spPr>
          <a:xfrm>
            <a:off x="5511550" y="1058525"/>
            <a:ext cx="3175224" cy="279431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5" name="Shape 65"/>
        <p:cNvGrpSpPr/>
        <p:nvPr/>
      </p:nvGrpSpPr>
      <p:grpSpPr>
        <a:xfrm>
          <a:off x="0" y="0"/>
          <a:ext cx="0" cy="0"/>
          <a:chOff x="0" y="0"/>
          <a:chExt cx="0" cy="0"/>
        </a:xfrm>
      </p:grpSpPr>
      <p:grpSp>
        <p:nvGrpSpPr>
          <p:cNvPr id="66" name="Google Shape;66;p7"/>
          <p:cNvGrpSpPr/>
          <p:nvPr/>
        </p:nvGrpSpPr>
        <p:grpSpPr>
          <a:xfrm>
            <a:off x="8995550" y="-72329"/>
            <a:ext cx="148645" cy="5215727"/>
            <a:chOff x="0" y="-38100"/>
            <a:chExt cx="78300" cy="2747433"/>
          </a:xfrm>
        </p:grpSpPr>
        <p:sp>
          <p:nvSpPr>
            <p:cNvPr id="67" name="Google Shape;67;p7"/>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68" name="Google Shape;68;p7"/>
            <p:cNvSpPr txBox="1"/>
            <p:nvPr/>
          </p:nvSpPr>
          <p:spPr>
            <a:xfrm>
              <a:off x="0" y="-38100"/>
              <a:ext cx="78300" cy="27474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9" name="Google Shape;69;p7"/>
          <p:cNvGrpSpPr/>
          <p:nvPr/>
        </p:nvGrpSpPr>
        <p:grpSpPr>
          <a:xfrm>
            <a:off x="0" y="-72329"/>
            <a:ext cx="148645" cy="5215727"/>
            <a:chOff x="0" y="-38100"/>
            <a:chExt cx="78300" cy="2747433"/>
          </a:xfrm>
        </p:grpSpPr>
        <p:sp>
          <p:nvSpPr>
            <p:cNvPr id="70" name="Google Shape;70;p7"/>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71" name="Google Shape;71;p7"/>
            <p:cNvSpPr txBox="1"/>
            <p:nvPr/>
          </p:nvSpPr>
          <p:spPr>
            <a:xfrm>
              <a:off x="0" y="-38100"/>
              <a:ext cx="78300" cy="27474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72" name="Google Shape;72;p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3" name="Google Shape;73;p7"/>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4" name="Google Shape;74;p7"/>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5" name="Google Shape;7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6" name="Google Shape;76;p7"/>
          <p:cNvSpPr/>
          <p:nvPr/>
        </p:nvSpPr>
        <p:spPr>
          <a:xfrm>
            <a:off x="5041246" y="-477714"/>
            <a:ext cx="2986778" cy="1710610"/>
          </a:xfrm>
          <a:custGeom>
            <a:rect b="b" l="l" r="r" t="t"/>
            <a:pathLst>
              <a:path extrusionOk="0" h="1396416" w="2438186">
                <a:moveTo>
                  <a:pt x="0" y="0"/>
                </a:moveTo>
                <a:lnTo>
                  <a:pt x="2438186" y="0"/>
                </a:lnTo>
                <a:lnTo>
                  <a:pt x="2438186" y="1396416"/>
                </a:lnTo>
                <a:lnTo>
                  <a:pt x="0" y="1396416"/>
                </a:lnTo>
                <a:lnTo>
                  <a:pt x="0" y="0"/>
                </a:lnTo>
                <a:close/>
              </a:path>
            </a:pathLst>
          </a:custGeom>
          <a:blipFill rotWithShape="1">
            <a:blip r:embed="rId2">
              <a:alphaModFix/>
            </a:blip>
            <a:stretch>
              <a:fillRect b="0" l="0" r="0" t="0"/>
            </a:stretch>
          </a:blip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7" name="Shape 77"/>
        <p:cNvGrpSpPr/>
        <p:nvPr/>
      </p:nvGrpSpPr>
      <p:grpSpPr>
        <a:xfrm>
          <a:off x="0" y="0"/>
          <a:ext cx="0" cy="0"/>
          <a:chOff x="0" y="0"/>
          <a:chExt cx="0" cy="0"/>
        </a:xfrm>
      </p:grpSpPr>
      <p:pic>
        <p:nvPicPr>
          <p:cNvPr id="78" name="Google Shape;78;p8"/>
          <p:cNvPicPr preferRelativeResize="0"/>
          <p:nvPr/>
        </p:nvPicPr>
        <p:blipFill>
          <a:blip r:embed="rId2">
            <a:alphaModFix/>
          </a:blip>
          <a:stretch>
            <a:fillRect/>
          </a:stretch>
        </p:blipFill>
        <p:spPr>
          <a:xfrm>
            <a:off x="4018688" y="769624"/>
            <a:ext cx="4632949" cy="4373876"/>
          </a:xfrm>
          <a:prstGeom prst="rect">
            <a:avLst/>
          </a:prstGeom>
          <a:noFill/>
          <a:ln>
            <a:noFill/>
          </a:ln>
        </p:spPr>
      </p:pic>
      <p:grpSp>
        <p:nvGrpSpPr>
          <p:cNvPr id="79" name="Google Shape;79;p8"/>
          <p:cNvGrpSpPr/>
          <p:nvPr/>
        </p:nvGrpSpPr>
        <p:grpSpPr>
          <a:xfrm>
            <a:off x="8995550" y="-72329"/>
            <a:ext cx="148645" cy="5215727"/>
            <a:chOff x="0" y="-38100"/>
            <a:chExt cx="78300" cy="2747433"/>
          </a:xfrm>
        </p:grpSpPr>
        <p:sp>
          <p:nvSpPr>
            <p:cNvPr id="80" name="Google Shape;80;p8"/>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81" name="Google Shape;81;p8"/>
            <p:cNvSpPr txBox="1"/>
            <p:nvPr/>
          </p:nvSpPr>
          <p:spPr>
            <a:xfrm>
              <a:off x="0" y="-38100"/>
              <a:ext cx="78300" cy="27474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82" name="Google Shape;82;p8"/>
          <p:cNvGrpSpPr/>
          <p:nvPr/>
        </p:nvGrpSpPr>
        <p:grpSpPr>
          <a:xfrm>
            <a:off x="0" y="-72329"/>
            <a:ext cx="148645" cy="5215727"/>
            <a:chOff x="0" y="-38100"/>
            <a:chExt cx="78300" cy="2747433"/>
          </a:xfrm>
        </p:grpSpPr>
        <p:sp>
          <p:nvSpPr>
            <p:cNvPr id="83" name="Google Shape;83;p8"/>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84" name="Google Shape;84;p8"/>
            <p:cNvSpPr txBox="1"/>
            <p:nvPr/>
          </p:nvSpPr>
          <p:spPr>
            <a:xfrm>
              <a:off x="0" y="-38100"/>
              <a:ext cx="78300" cy="27474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85" name="Google Shape;85;p8"/>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86" name="Google Shape;86;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7" name="Shape 87"/>
        <p:cNvGrpSpPr/>
        <p:nvPr/>
      </p:nvGrpSpPr>
      <p:grpSpPr>
        <a:xfrm>
          <a:off x="0" y="0"/>
          <a:ext cx="0" cy="0"/>
          <a:chOff x="0" y="0"/>
          <a:chExt cx="0" cy="0"/>
        </a:xfrm>
      </p:grpSpPr>
      <p:sp>
        <p:nvSpPr>
          <p:cNvPr id="88" name="Google Shape;8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alanquin Dark"/>
              <a:buNone/>
              <a:defRPr b="1" sz="2800">
                <a:solidFill>
                  <a:schemeClr val="dk1"/>
                </a:solidFill>
                <a:latin typeface="Palanquin Dark"/>
                <a:ea typeface="Palanquin Dark"/>
                <a:cs typeface="Palanquin Dark"/>
                <a:sym typeface="Palanquin Dar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alanquin Dark"/>
              <a:buChar char="●"/>
              <a:defRPr b="1" sz="1800">
                <a:solidFill>
                  <a:schemeClr val="dk2"/>
                </a:solidFill>
                <a:latin typeface="Palanquin Dark"/>
                <a:ea typeface="Palanquin Dark"/>
                <a:cs typeface="Palanquin Dark"/>
                <a:sym typeface="Palanquin Dark"/>
              </a:defRPr>
            </a:lvl1pPr>
            <a:lvl2pPr indent="-317500" lvl="1" marL="9144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2pPr>
            <a:lvl3pPr indent="-317500" lvl="2" marL="13716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3pPr>
            <a:lvl4pPr indent="-317500" lvl="3" marL="18288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4pPr>
            <a:lvl5pPr indent="-317500" lvl="4" marL="22860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5pPr>
            <a:lvl6pPr indent="-317500" lvl="5" marL="27432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6pPr>
            <a:lvl7pPr indent="-317500" lvl="6" marL="32004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7pPr>
            <a:lvl8pPr indent="-317500" lvl="7" marL="36576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8pPr>
            <a:lvl9pPr indent="-317500" lvl="8" marL="41148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hyperlink" Target="https://nscresearchcenter.org/workingwithourdata" TargetMode="External"/><Relationship Id="rId9" Type="http://schemas.openxmlformats.org/officeDocument/2006/relationships/hyperlink" Target="https://www.slidescarnival.com/" TargetMode="External"/><Relationship Id="rId5" Type="http://schemas.openxmlformats.org/officeDocument/2006/relationships/hyperlink" Target="https://nscresearchcenter.org/current-term-enrollment-estimates/" TargetMode="External"/><Relationship Id="rId6" Type="http://schemas.openxmlformats.org/officeDocument/2006/relationships/hyperlink" Target="https://www.census.gov/data/tables/2022/demo/school-enrollment/2022-cps.html" TargetMode="External"/><Relationship Id="rId7" Type="http://schemas.openxmlformats.org/officeDocument/2006/relationships/hyperlink" Target="https://nces.ed.gov/programs/digest/d23/tables/dt23_322.10.asp" TargetMode="External"/><Relationship Id="rId8" Type="http://schemas.openxmlformats.org/officeDocument/2006/relationships/hyperlink" Target="https://www.kaggle.com/datasets/samsonqian/college-admission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2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slide" Target="/ppt/slides/slide6.xml"/><Relationship Id="rId11" Type="http://schemas.openxmlformats.org/officeDocument/2006/relationships/slide" Target="/ppt/slides/slide12.xml"/><Relationship Id="rId10" Type="http://schemas.openxmlformats.org/officeDocument/2006/relationships/slide" Target="/ppt/slides/slide11.xml"/><Relationship Id="rId12" Type="http://schemas.openxmlformats.org/officeDocument/2006/relationships/slide" Target="/ppt/slides/slide13.xml"/><Relationship Id="rId9" Type="http://schemas.openxmlformats.org/officeDocument/2006/relationships/slide" Target="/ppt/slides/slide10.xml"/><Relationship Id="rId5" Type="http://schemas.openxmlformats.org/officeDocument/2006/relationships/slide" Target="/ppt/slides/slide7.xml"/><Relationship Id="rId6" Type="http://schemas.openxmlformats.org/officeDocument/2006/relationships/slide" Target="/ppt/slides/slide8.xml"/><Relationship Id="rId7" Type="http://schemas.openxmlformats.org/officeDocument/2006/relationships/slide" Target="/ppt/slides/slide9.xml"/><Relationship Id="rId8" Type="http://schemas.openxmlformats.org/officeDocument/2006/relationships/slide" Target="/ppt/slides/slide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3.png"/><Relationship Id="rId4" Type="http://schemas.openxmlformats.org/officeDocument/2006/relationships/image" Target="../media/image18.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24.jpg"/><Relationship Id="rId4" Type="http://schemas.openxmlformats.org/officeDocument/2006/relationships/image" Target="../media/image20.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hyperlink" Target="http://drive.google.com/file/d/1d91vtLQIFGgWm-2z6h-mGxjKdnyERsck/view" TargetMode="External"/><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0"/>
          <p:cNvPicPr preferRelativeResize="0"/>
          <p:nvPr/>
        </p:nvPicPr>
        <p:blipFill>
          <a:blip r:embed="rId3">
            <a:alphaModFix/>
          </a:blip>
          <a:stretch>
            <a:fillRect/>
          </a:stretch>
        </p:blipFill>
        <p:spPr>
          <a:xfrm>
            <a:off x="0" y="0"/>
            <a:ext cx="9144003" cy="5143501"/>
          </a:xfrm>
          <a:prstGeom prst="rect">
            <a:avLst/>
          </a:prstGeom>
          <a:noFill/>
          <a:ln>
            <a:noFill/>
          </a:ln>
        </p:spPr>
      </p:pic>
      <p:grpSp>
        <p:nvGrpSpPr>
          <p:cNvPr id="94" name="Google Shape;94;p10"/>
          <p:cNvGrpSpPr/>
          <p:nvPr/>
        </p:nvGrpSpPr>
        <p:grpSpPr>
          <a:xfrm>
            <a:off x="0" y="-72329"/>
            <a:ext cx="9143818" cy="2786661"/>
            <a:chOff x="0" y="-38100"/>
            <a:chExt cx="4816592" cy="1467900"/>
          </a:xfrm>
        </p:grpSpPr>
        <p:sp>
          <p:nvSpPr>
            <p:cNvPr id="95" name="Google Shape;95;p10"/>
            <p:cNvSpPr/>
            <p:nvPr/>
          </p:nvSpPr>
          <p:spPr>
            <a:xfrm>
              <a:off x="0" y="0"/>
              <a:ext cx="4816592" cy="1429707"/>
            </a:xfrm>
            <a:custGeom>
              <a:rect b="b" l="l" r="r" t="t"/>
              <a:pathLst>
                <a:path extrusionOk="0" h="1429707" w="4816592">
                  <a:moveTo>
                    <a:pt x="0" y="0"/>
                  </a:moveTo>
                  <a:lnTo>
                    <a:pt x="4816592" y="0"/>
                  </a:lnTo>
                  <a:lnTo>
                    <a:pt x="4816592" y="1429707"/>
                  </a:lnTo>
                  <a:lnTo>
                    <a:pt x="0" y="1429707"/>
                  </a:lnTo>
                  <a:close/>
                </a:path>
              </a:pathLst>
            </a:custGeom>
            <a:solidFill>
              <a:srgbClr val="01045F">
                <a:alpha val="48240"/>
              </a:srgbClr>
            </a:solidFill>
            <a:ln>
              <a:noFill/>
            </a:ln>
          </p:spPr>
        </p:sp>
        <p:sp>
          <p:nvSpPr>
            <p:cNvPr id="96" name="Google Shape;96;p10"/>
            <p:cNvSpPr txBox="1"/>
            <p:nvPr/>
          </p:nvSpPr>
          <p:spPr>
            <a:xfrm>
              <a:off x="0" y="-38100"/>
              <a:ext cx="4816500" cy="14679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97" name="Google Shape;97;p10"/>
          <p:cNvSpPr txBox="1"/>
          <p:nvPr/>
        </p:nvSpPr>
        <p:spPr>
          <a:xfrm>
            <a:off x="454125" y="160450"/>
            <a:ext cx="8235600" cy="5079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3300">
                <a:solidFill>
                  <a:srgbClr val="FFFFFF"/>
                </a:solidFill>
                <a:highlight>
                  <a:srgbClr val="38761D"/>
                </a:highlight>
                <a:latin typeface="Palanquin Dark"/>
                <a:ea typeface="Palanquin Dark"/>
                <a:cs typeface="Palanquin Dark"/>
                <a:sym typeface="Palanquin Dark"/>
              </a:rPr>
              <a:t>Deep Dive Into US College Enrollment Data</a:t>
            </a:r>
            <a:endParaRPr sz="3300">
              <a:highlight>
                <a:srgbClr val="38761D"/>
              </a:highlight>
            </a:endParaRPr>
          </a:p>
        </p:txBody>
      </p:sp>
      <p:sp>
        <p:nvSpPr>
          <p:cNvPr id="98" name="Google Shape;98;p10"/>
          <p:cNvSpPr/>
          <p:nvPr/>
        </p:nvSpPr>
        <p:spPr>
          <a:xfrm>
            <a:off x="5954494" y="2571760"/>
            <a:ext cx="3288706" cy="3244259"/>
          </a:xfrm>
          <a:custGeom>
            <a:rect b="b" l="l" r="r" t="t"/>
            <a:pathLst>
              <a:path extrusionOk="0" h="2110087" w="2923294">
                <a:moveTo>
                  <a:pt x="0" y="0"/>
                </a:moveTo>
                <a:lnTo>
                  <a:pt x="2923294" y="0"/>
                </a:lnTo>
                <a:lnTo>
                  <a:pt x="2923294" y="2110087"/>
                </a:lnTo>
                <a:lnTo>
                  <a:pt x="0" y="2110087"/>
                </a:lnTo>
                <a:lnTo>
                  <a:pt x="0" y="0"/>
                </a:lnTo>
                <a:close/>
              </a:path>
            </a:pathLst>
          </a:custGeom>
          <a:blipFill rotWithShape="1">
            <a:blip r:embed="rId4">
              <a:alphaModFix/>
            </a:blip>
            <a:stretch>
              <a:fillRect b="0" l="0" r="0" t="0"/>
            </a:stretch>
          </a:blipFill>
          <a:ln>
            <a:noFill/>
          </a:ln>
        </p:spPr>
      </p:sp>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243" name="Shape 243"/>
        <p:cNvGrpSpPr/>
        <p:nvPr/>
      </p:nvGrpSpPr>
      <p:grpSpPr>
        <a:xfrm>
          <a:off x="0" y="0"/>
          <a:ext cx="0" cy="0"/>
          <a:chOff x="0" y="0"/>
          <a:chExt cx="0" cy="0"/>
        </a:xfrm>
      </p:grpSpPr>
      <p:grpSp>
        <p:nvGrpSpPr>
          <p:cNvPr id="244" name="Google Shape;244;p19"/>
          <p:cNvGrpSpPr/>
          <p:nvPr/>
        </p:nvGrpSpPr>
        <p:grpSpPr>
          <a:xfrm>
            <a:off x="0" y="2499420"/>
            <a:ext cx="9144000" cy="2644080"/>
            <a:chOff x="0" y="-38100"/>
            <a:chExt cx="4816593" cy="1392767"/>
          </a:xfrm>
        </p:grpSpPr>
        <p:sp>
          <p:nvSpPr>
            <p:cNvPr id="245" name="Google Shape;245;p19"/>
            <p:cNvSpPr/>
            <p:nvPr/>
          </p:nvSpPr>
          <p:spPr>
            <a:xfrm>
              <a:off x="0" y="0"/>
              <a:ext cx="4816592" cy="1354667"/>
            </a:xfrm>
            <a:custGeom>
              <a:rect b="b" l="l" r="r" t="t"/>
              <a:pathLst>
                <a:path extrusionOk="0" h="1354667" w="4816592">
                  <a:moveTo>
                    <a:pt x="0" y="0"/>
                  </a:moveTo>
                  <a:lnTo>
                    <a:pt x="4816592" y="0"/>
                  </a:lnTo>
                  <a:lnTo>
                    <a:pt x="4816592" y="1354667"/>
                  </a:lnTo>
                  <a:lnTo>
                    <a:pt x="0" y="1354667"/>
                  </a:lnTo>
                  <a:close/>
                </a:path>
              </a:pathLst>
            </a:custGeom>
            <a:solidFill>
              <a:srgbClr val="01045F">
                <a:alpha val="48235"/>
              </a:srgbClr>
            </a:solidFill>
            <a:ln>
              <a:noFill/>
            </a:ln>
          </p:spPr>
        </p:sp>
        <p:sp>
          <p:nvSpPr>
            <p:cNvPr id="246" name="Google Shape;246;p19"/>
            <p:cNvSpPr txBox="1"/>
            <p:nvPr/>
          </p:nvSpPr>
          <p:spPr>
            <a:xfrm>
              <a:off x="0" y="-38100"/>
              <a:ext cx="4816593" cy="1392767"/>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47" name="Google Shape;247;p19"/>
          <p:cNvSpPr/>
          <p:nvPr/>
        </p:nvSpPr>
        <p:spPr>
          <a:xfrm>
            <a:off x="5005963" y="1128104"/>
            <a:ext cx="3989582" cy="2451780"/>
          </a:xfrm>
          <a:custGeom>
            <a:rect b="b" l="l" r="r" t="t"/>
            <a:pathLst>
              <a:path extrusionOk="0" h="4903559" w="7979164">
                <a:moveTo>
                  <a:pt x="0" y="0"/>
                </a:moveTo>
                <a:lnTo>
                  <a:pt x="7979164" y="0"/>
                </a:lnTo>
                <a:lnTo>
                  <a:pt x="7979164" y="4903559"/>
                </a:lnTo>
                <a:lnTo>
                  <a:pt x="0" y="4903559"/>
                </a:lnTo>
                <a:lnTo>
                  <a:pt x="0" y="0"/>
                </a:lnTo>
                <a:close/>
              </a:path>
            </a:pathLst>
          </a:custGeom>
          <a:blipFill rotWithShape="1">
            <a:blip r:embed="rId3">
              <a:alphaModFix/>
            </a:blip>
            <a:stretch>
              <a:fillRect b="0" l="0" r="0" t="0"/>
            </a:stretch>
          </a:blipFill>
          <a:ln>
            <a:noFill/>
          </a:ln>
        </p:spPr>
      </p:sp>
      <p:grpSp>
        <p:nvGrpSpPr>
          <p:cNvPr id="248" name="Google Shape;248;p19"/>
          <p:cNvGrpSpPr/>
          <p:nvPr/>
        </p:nvGrpSpPr>
        <p:grpSpPr>
          <a:xfrm>
            <a:off x="8995550" y="-72330"/>
            <a:ext cx="148450" cy="5215830"/>
            <a:chOff x="0" y="-38100"/>
            <a:chExt cx="78196" cy="2747433"/>
          </a:xfrm>
        </p:grpSpPr>
        <p:sp>
          <p:nvSpPr>
            <p:cNvPr id="249" name="Google Shape;249;p19"/>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250" name="Google Shape;250;p19"/>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51" name="Google Shape;251;p19"/>
          <p:cNvGrpSpPr/>
          <p:nvPr/>
        </p:nvGrpSpPr>
        <p:grpSpPr>
          <a:xfrm>
            <a:off x="0" y="-72330"/>
            <a:ext cx="148450" cy="5215830"/>
            <a:chOff x="0" y="-38100"/>
            <a:chExt cx="78196" cy="2747433"/>
          </a:xfrm>
        </p:grpSpPr>
        <p:sp>
          <p:nvSpPr>
            <p:cNvPr id="252" name="Google Shape;252;p19"/>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253" name="Google Shape;253;p19"/>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254" name="Google Shape;254;p19"/>
          <p:cNvPicPr preferRelativeResize="0"/>
          <p:nvPr/>
        </p:nvPicPr>
        <p:blipFill>
          <a:blip r:embed="rId4">
            <a:alphaModFix/>
          </a:blip>
          <a:stretch>
            <a:fillRect/>
          </a:stretch>
        </p:blipFill>
        <p:spPr>
          <a:xfrm>
            <a:off x="186062" y="624638"/>
            <a:ext cx="4782301" cy="3894225"/>
          </a:xfrm>
          <a:prstGeom prst="rect">
            <a:avLst/>
          </a:prstGeom>
          <a:noFill/>
          <a:ln>
            <a:noFill/>
          </a:ln>
        </p:spPr>
      </p:pic>
      <p:sp>
        <p:nvSpPr>
          <p:cNvPr id="255" name="Google Shape;255;p19"/>
          <p:cNvSpPr txBox="1"/>
          <p:nvPr/>
        </p:nvSpPr>
        <p:spPr>
          <a:xfrm>
            <a:off x="186050" y="68875"/>
            <a:ext cx="7660500" cy="4311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800">
                <a:solidFill>
                  <a:srgbClr val="FFFFFF"/>
                </a:solidFill>
                <a:highlight>
                  <a:srgbClr val="38761D"/>
                </a:highlight>
                <a:latin typeface="Palanquin Dark"/>
                <a:ea typeface="Palanquin Dark"/>
                <a:cs typeface="Palanquin Dark"/>
                <a:sym typeface="Palanquin Dark"/>
              </a:rPr>
              <a:t>Demographics: Race</a:t>
            </a:r>
            <a:endParaRPr sz="2800">
              <a:highlight>
                <a:srgbClr val="38761D"/>
              </a:highlight>
            </a:endParaRPr>
          </a:p>
        </p:txBody>
      </p:sp>
    </p:spTree>
  </p:cSld>
  <p:clrMapOvr>
    <a:masterClrMapping/>
  </p:clrMapOvr>
  <p:transition>
    <p:fade thruBlk="1"/>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259" name="Shape 259"/>
        <p:cNvGrpSpPr/>
        <p:nvPr/>
      </p:nvGrpSpPr>
      <p:grpSpPr>
        <a:xfrm>
          <a:off x="0" y="0"/>
          <a:ext cx="0" cy="0"/>
          <a:chOff x="0" y="0"/>
          <a:chExt cx="0" cy="0"/>
        </a:xfrm>
      </p:grpSpPr>
      <p:grpSp>
        <p:nvGrpSpPr>
          <p:cNvPr id="260" name="Google Shape;260;p20"/>
          <p:cNvGrpSpPr/>
          <p:nvPr/>
        </p:nvGrpSpPr>
        <p:grpSpPr>
          <a:xfrm>
            <a:off x="0" y="2499420"/>
            <a:ext cx="9144000" cy="2644080"/>
            <a:chOff x="0" y="-38100"/>
            <a:chExt cx="4816593" cy="1392767"/>
          </a:xfrm>
        </p:grpSpPr>
        <p:sp>
          <p:nvSpPr>
            <p:cNvPr id="261" name="Google Shape;261;p20"/>
            <p:cNvSpPr/>
            <p:nvPr/>
          </p:nvSpPr>
          <p:spPr>
            <a:xfrm>
              <a:off x="0" y="0"/>
              <a:ext cx="4816592" cy="1354667"/>
            </a:xfrm>
            <a:custGeom>
              <a:rect b="b" l="l" r="r" t="t"/>
              <a:pathLst>
                <a:path extrusionOk="0" h="1354667" w="4816592">
                  <a:moveTo>
                    <a:pt x="0" y="0"/>
                  </a:moveTo>
                  <a:lnTo>
                    <a:pt x="4816592" y="0"/>
                  </a:lnTo>
                  <a:lnTo>
                    <a:pt x="4816592" y="1354667"/>
                  </a:lnTo>
                  <a:lnTo>
                    <a:pt x="0" y="1354667"/>
                  </a:lnTo>
                  <a:close/>
                </a:path>
              </a:pathLst>
            </a:custGeom>
            <a:solidFill>
              <a:srgbClr val="01045F">
                <a:alpha val="48235"/>
              </a:srgbClr>
            </a:solidFill>
            <a:ln>
              <a:noFill/>
            </a:ln>
          </p:spPr>
        </p:sp>
        <p:sp>
          <p:nvSpPr>
            <p:cNvPr id="262" name="Google Shape;262;p20"/>
            <p:cNvSpPr txBox="1"/>
            <p:nvPr/>
          </p:nvSpPr>
          <p:spPr>
            <a:xfrm>
              <a:off x="0" y="-38100"/>
              <a:ext cx="4816593" cy="1392767"/>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263" name="Google Shape;263;p20"/>
          <p:cNvPicPr preferRelativeResize="0"/>
          <p:nvPr/>
        </p:nvPicPr>
        <p:blipFill>
          <a:blip r:embed="rId3">
            <a:alphaModFix/>
          </a:blip>
          <a:stretch>
            <a:fillRect/>
          </a:stretch>
        </p:blipFill>
        <p:spPr>
          <a:xfrm>
            <a:off x="5584825" y="888395"/>
            <a:ext cx="3410713" cy="4425696"/>
          </a:xfrm>
          <a:prstGeom prst="rect">
            <a:avLst/>
          </a:prstGeom>
          <a:noFill/>
          <a:ln>
            <a:noFill/>
          </a:ln>
        </p:spPr>
      </p:pic>
      <p:grpSp>
        <p:nvGrpSpPr>
          <p:cNvPr id="264" name="Google Shape;264;p20"/>
          <p:cNvGrpSpPr/>
          <p:nvPr/>
        </p:nvGrpSpPr>
        <p:grpSpPr>
          <a:xfrm>
            <a:off x="8995550" y="-72330"/>
            <a:ext cx="148450" cy="5215830"/>
            <a:chOff x="0" y="-38100"/>
            <a:chExt cx="78196" cy="2747433"/>
          </a:xfrm>
        </p:grpSpPr>
        <p:sp>
          <p:nvSpPr>
            <p:cNvPr id="265" name="Google Shape;265;p20"/>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266" name="Google Shape;266;p20"/>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67" name="Google Shape;267;p20"/>
          <p:cNvGrpSpPr/>
          <p:nvPr/>
        </p:nvGrpSpPr>
        <p:grpSpPr>
          <a:xfrm>
            <a:off x="0" y="-72330"/>
            <a:ext cx="148450" cy="5215830"/>
            <a:chOff x="0" y="-38100"/>
            <a:chExt cx="78196" cy="2747433"/>
          </a:xfrm>
        </p:grpSpPr>
        <p:sp>
          <p:nvSpPr>
            <p:cNvPr id="268" name="Google Shape;268;p20"/>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269" name="Google Shape;269;p20"/>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270" name="Google Shape;270;p20"/>
          <p:cNvPicPr preferRelativeResize="0"/>
          <p:nvPr/>
        </p:nvPicPr>
        <p:blipFill>
          <a:blip r:embed="rId4">
            <a:alphaModFix/>
          </a:blip>
          <a:stretch>
            <a:fillRect/>
          </a:stretch>
        </p:blipFill>
        <p:spPr>
          <a:xfrm>
            <a:off x="272638" y="542225"/>
            <a:ext cx="5187987" cy="4216543"/>
          </a:xfrm>
          <a:prstGeom prst="rect">
            <a:avLst/>
          </a:prstGeom>
          <a:noFill/>
          <a:ln>
            <a:noFill/>
          </a:ln>
        </p:spPr>
      </p:pic>
      <p:sp>
        <p:nvSpPr>
          <p:cNvPr id="271" name="Google Shape;271;p20"/>
          <p:cNvSpPr txBox="1"/>
          <p:nvPr/>
        </p:nvSpPr>
        <p:spPr>
          <a:xfrm>
            <a:off x="272650" y="57350"/>
            <a:ext cx="7660500" cy="4311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800">
                <a:solidFill>
                  <a:srgbClr val="FFFFFF"/>
                </a:solidFill>
                <a:highlight>
                  <a:srgbClr val="38761D"/>
                </a:highlight>
                <a:latin typeface="Palanquin Dark"/>
                <a:ea typeface="Palanquin Dark"/>
                <a:cs typeface="Palanquin Dark"/>
                <a:sym typeface="Palanquin Dark"/>
              </a:rPr>
              <a:t>Demographics: Gender</a:t>
            </a:r>
            <a:endParaRPr sz="2800">
              <a:highlight>
                <a:srgbClr val="38761D"/>
              </a:highlight>
            </a:endParaRPr>
          </a:p>
        </p:txBody>
      </p:sp>
    </p:spTree>
  </p:cSld>
  <p:clrMapOvr>
    <a:masterClrMapping/>
  </p:clrMapOvr>
  <p:transition>
    <p:fade thruBlk="1"/>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275" name="Shape 275"/>
        <p:cNvGrpSpPr/>
        <p:nvPr/>
      </p:nvGrpSpPr>
      <p:grpSpPr>
        <a:xfrm>
          <a:off x="0" y="0"/>
          <a:ext cx="0" cy="0"/>
          <a:chOff x="0" y="0"/>
          <a:chExt cx="0" cy="0"/>
        </a:xfrm>
      </p:grpSpPr>
      <p:grpSp>
        <p:nvGrpSpPr>
          <p:cNvPr id="276" name="Google Shape;276;p21"/>
          <p:cNvGrpSpPr/>
          <p:nvPr/>
        </p:nvGrpSpPr>
        <p:grpSpPr>
          <a:xfrm>
            <a:off x="0" y="2499420"/>
            <a:ext cx="9144000" cy="2644080"/>
            <a:chOff x="0" y="-38100"/>
            <a:chExt cx="4816593" cy="1392767"/>
          </a:xfrm>
        </p:grpSpPr>
        <p:sp>
          <p:nvSpPr>
            <p:cNvPr id="277" name="Google Shape;277;p21"/>
            <p:cNvSpPr/>
            <p:nvPr/>
          </p:nvSpPr>
          <p:spPr>
            <a:xfrm>
              <a:off x="0" y="0"/>
              <a:ext cx="4816592" cy="1354667"/>
            </a:xfrm>
            <a:custGeom>
              <a:rect b="b" l="l" r="r" t="t"/>
              <a:pathLst>
                <a:path extrusionOk="0" h="1354667" w="4816592">
                  <a:moveTo>
                    <a:pt x="0" y="0"/>
                  </a:moveTo>
                  <a:lnTo>
                    <a:pt x="4816592" y="0"/>
                  </a:lnTo>
                  <a:lnTo>
                    <a:pt x="4816592" y="1354667"/>
                  </a:lnTo>
                  <a:lnTo>
                    <a:pt x="0" y="1354667"/>
                  </a:lnTo>
                  <a:close/>
                </a:path>
              </a:pathLst>
            </a:custGeom>
            <a:solidFill>
              <a:srgbClr val="01045F">
                <a:alpha val="48235"/>
              </a:srgbClr>
            </a:solidFill>
            <a:ln>
              <a:noFill/>
            </a:ln>
          </p:spPr>
        </p:sp>
        <p:sp>
          <p:nvSpPr>
            <p:cNvPr id="278" name="Google Shape;278;p21"/>
            <p:cNvSpPr txBox="1"/>
            <p:nvPr/>
          </p:nvSpPr>
          <p:spPr>
            <a:xfrm>
              <a:off x="0" y="-38100"/>
              <a:ext cx="4816593" cy="1392767"/>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279" name="Google Shape;279;p21"/>
          <p:cNvPicPr preferRelativeResize="0"/>
          <p:nvPr/>
        </p:nvPicPr>
        <p:blipFill>
          <a:blip r:embed="rId3">
            <a:alphaModFix/>
          </a:blip>
          <a:stretch>
            <a:fillRect/>
          </a:stretch>
        </p:blipFill>
        <p:spPr>
          <a:xfrm>
            <a:off x="5760075" y="794500"/>
            <a:ext cx="3175224" cy="2794314"/>
          </a:xfrm>
          <a:prstGeom prst="rect">
            <a:avLst/>
          </a:prstGeom>
          <a:noFill/>
          <a:ln>
            <a:noFill/>
          </a:ln>
        </p:spPr>
      </p:pic>
      <p:grpSp>
        <p:nvGrpSpPr>
          <p:cNvPr id="280" name="Google Shape;280;p21"/>
          <p:cNvGrpSpPr/>
          <p:nvPr/>
        </p:nvGrpSpPr>
        <p:grpSpPr>
          <a:xfrm>
            <a:off x="9069775" y="-72330"/>
            <a:ext cx="148450" cy="5215830"/>
            <a:chOff x="0" y="-38100"/>
            <a:chExt cx="78196" cy="2747433"/>
          </a:xfrm>
        </p:grpSpPr>
        <p:sp>
          <p:nvSpPr>
            <p:cNvPr id="281" name="Google Shape;281;p21"/>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282" name="Google Shape;282;p21"/>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83" name="Google Shape;283;p21"/>
          <p:cNvGrpSpPr/>
          <p:nvPr/>
        </p:nvGrpSpPr>
        <p:grpSpPr>
          <a:xfrm>
            <a:off x="0" y="-72330"/>
            <a:ext cx="148450" cy="5215830"/>
            <a:chOff x="0" y="-38100"/>
            <a:chExt cx="78196" cy="2747433"/>
          </a:xfrm>
        </p:grpSpPr>
        <p:sp>
          <p:nvSpPr>
            <p:cNvPr id="284" name="Google Shape;284;p21"/>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285" name="Google Shape;285;p21"/>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286" name="Google Shape;286;p21"/>
          <p:cNvPicPr preferRelativeResize="0"/>
          <p:nvPr/>
        </p:nvPicPr>
        <p:blipFill>
          <a:blip r:embed="rId4">
            <a:alphaModFix/>
          </a:blip>
          <a:stretch>
            <a:fillRect/>
          </a:stretch>
        </p:blipFill>
        <p:spPr>
          <a:xfrm>
            <a:off x="452151" y="1265875"/>
            <a:ext cx="5004224" cy="2539326"/>
          </a:xfrm>
          <a:prstGeom prst="rect">
            <a:avLst/>
          </a:prstGeom>
          <a:noFill/>
          <a:ln>
            <a:noFill/>
          </a:ln>
        </p:spPr>
      </p:pic>
      <p:sp>
        <p:nvSpPr>
          <p:cNvPr id="287" name="Google Shape;287;p21"/>
          <p:cNvSpPr txBox="1"/>
          <p:nvPr/>
        </p:nvSpPr>
        <p:spPr>
          <a:xfrm>
            <a:off x="288525" y="172675"/>
            <a:ext cx="7660500" cy="4311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800">
                <a:solidFill>
                  <a:srgbClr val="FFFFFF"/>
                </a:solidFill>
                <a:highlight>
                  <a:srgbClr val="38761D"/>
                </a:highlight>
                <a:latin typeface="Palanquin Dark"/>
                <a:ea typeface="Palanquin Dark"/>
                <a:cs typeface="Palanquin Dark"/>
                <a:sym typeface="Palanquin Dark"/>
              </a:rPr>
              <a:t>Geographic: Yearly Freshman Enrollment</a:t>
            </a:r>
            <a:endParaRPr sz="2800">
              <a:highlight>
                <a:srgbClr val="38761D"/>
              </a:highlight>
            </a:endParaRPr>
          </a:p>
        </p:txBody>
      </p:sp>
    </p:spTree>
  </p:cSld>
  <p:clrMapOvr>
    <a:masterClrMapping/>
  </p:clrMapOvr>
  <p:transition>
    <p:fade thruBlk="1"/>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291" name="Shape 291"/>
        <p:cNvGrpSpPr/>
        <p:nvPr/>
      </p:nvGrpSpPr>
      <p:grpSpPr>
        <a:xfrm>
          <a:off x="0" y="0"/>
          <a:ext cx="0" cy="0"/>
          <a:chOff x="0" y="0"/>
          <a:chExt cx="0" cy="0"/>
        </a:xfrm>
      </p:grpSpPr>
      <p:pic>
        <p:nvPicPr>
          <p:cNvPr id="292" name="Google Shape;292;p22"/>
          <p:cNvPicPr preferRelativeResize="0"/>
          <p:nvPr/>
        </p:nvPicPr>
        <p:blipFill>
          <a:blip r:embed="rId3">
            <a:alphaModFix/>
          </a:blip>
          <a:stretch>
            <a:fillRect/>
          </a:stretch>
        </p:blipFill>
        <p:spPr>
          <a:xfrm>
            <a:off x="929" y="0"/>
            <a:ext cx="4442668" cy="5143501"/>
          </a:xfrm>
          <a:prstGeom prst="rect">
            <a:avLst/>
          </a:prstGeom>
          <a:noFill/>
          <a:ln>
            <a:noFill/>
          </a:ln>
        </p:spPr>
      </p:pic>
      <p:grpSp>
        <p:nvGrpSpPr>
          <p:cNvPr id="293" name="Google Shape;293;p22"/>
          <p:cNvGrpSpPr/>
          <p:nvPr/>
        </p:nvGrpSpPr>
        <p:grpSpPr>
          <a:xfrm>
            <a:off x="4444525" y="-72330"/>
            <a:ext cx="4699475" cy="5215830"/>
            <a:chOff x="0" y="-38100"/>
            <a:chExt cx="2475444" cy="2747433"/>
          </a:xfrm>
        </p:grpSpPr>
        <p:sp>
          <p:nvSpPr>
            <p:cNvPr id="294" name="Google Shape;294;p22"/>
            <p:cNvSpPr/>
            <p:nvPr/>
          </p:nvSpPr>
          <p:spPr>
            <a:xfrm>
              <a:off x="0" y="0"/>
              <a:ext cx="2475444" cy="2709333"/>
            </a:xfrm>
            <a:custGeom>
              <a:rect b="b" l="l" r="r" t="t"/>
              <a:pathLst>
                <a:path extrusionOk="0" h="2709333" w="2475444">
                  <a:moveTo>
                    <a:pt x="0" y="0"/>
                  </a:moveTo>
                  <a:lnTo>
                    <a:pt x="2475444" y="0"/>
                  </a:lnTo>
                  <a:lnTo>
                    <a:pt x="2475444" y="2709333"/>
                  </a:lnTo>
                  <a:lnTo>
                    <a:pt x="0" y="2709333"/>
                  </a:lnTo>
                  <a:close/>
                </a:path>
              </a:pathLst>
            </a:custGeom>
            <a:solidFill>
              <a:srgbClr val="01045F">
                <a:alpha val="48235"/>
              </a:srgbClr>
            </a:solidFill>
            <a:ln>
              <a:noFill/>
            </a:ln>
          </p:spPr>
        </p:sp>
        <p:sp>
          <p:nvSpPr>
            <p:cNvPr id="295" name="Google Shape;295;p22"/>
            <p:cNvSpPr txBox="1"/>
            <p:nvPr/>
          </p:nvSpPr>
          <p:spPr>
            <a:xfrm>
              <a:off x="0" y="-38100"/>
              <a:ext cx="2475444"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96" name="Google Shape;296;p22"/>
          <p:cNvSpPr txBox="1"/>
          <p:nvPr/>
        </p:nvSpPr>
        <p:spPr>
          <a:xfrm>
            <a:off x="4572000" y="173011"/>
            <a:ext cx="2943600" cy="507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3300">
                <a:solidFill>
                  <a:schemeClr val="dk1"/>
                </a:solidFill>
                <a:highlight>
                  <a:srgbClr val="38761D"/>
                </a:highlight>
                <a:latin typeface="Palanquin Dark"/>
                <a:ea typeface="Palanquin Dark"/>
                <a:cs typeface="Palanquin Dark"/>
                <a:sym typeface="Palanquin Dark"/>
              </a:rPr>
              <a:t>Future Scope:</a:t>
            </a:r>
            <a:endParaRPr sz="3300">
              <a:solidFill>
                <a:schemeClr val="dk1"/>
              </a:solidFill>
              <a:highlight>
                <a:srgbClr val="38761D"/>
              </a:highlight>
            </a:endParaRPr>
          </a:p>
        </p:txBody>
      </p:sp>
      <p:sp>
        <p:nvSpPr>
          <p:cNvPr id="297" name="Google Shape;297;p22"/>
          <p:cNvSpPr txBox="1"/>
          <p:nvPr/>
        </p:nvSpPr>
        <p:spPr>
          <a:xfrm>
            <a:off x="4572000" y="876950"/>
            <a:ext cx="3790200" cy="3925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 sz="1700">
                <a:solidFill>
                  <a:srgbClr val="FFFFFF"/>
                </a:solidFill>
                <a:latin typeface="Palanquin Dark"/>
                <a:ea typeface="Palanquin Dark"/>
                <a:cs typeface="Palanquin Dark"/>
                <a:sym typeface="Palanquin Dark"/>
              </a:rPr>
              <a:t>In July 2023, the Supreme Court overturned affirmative action, eliminating race-conscious admissions decisions. As a result, future data may reflect a very different story compared to the trends of the past 60 years. Monitoring how these changes impact college demographics and enrollment patterns will be crucial in the coming years to ensure a more equitable society.</a:t>
            </a:r>
            <a:endParaRPr sz="1700"/>
          </a:p>
        </p:txBody>
      </p:sp>
      <p:grpSp>
        <p:nvGrpSpPr>
          <p:cNvPr id="298" name="Google Shape;298;p22"/>
          <p:cNvGrpSpPr/>
          <p:nvPr/>
        </p:nvGrpSpPr>
        <p:grpSpPr>
          <a:xfrm>
            <a:off x="8995550" y="-72330"/>
            <a:ext cx="148450" cy="5215830"/>
            <a:chOff x="0" y="-38100"/>
            <a:chExt cx="78196" cy="2747433"/>
          </a:xfrm>
        </p:grpSpPr>
        <p:sp>
          <p:nvSpPr>
            <p:cNvPr id="299" name="Google Shape;299;p22"/>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300" name="Google Shape;300;p22"/>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301" name="Google Shape;301;p22"/>
          <p:cNvGrpSpPr/>
          <p:nvPr/>
        </p:nvGrpSpPr>
        <p:grpSpPr>
          <a:xfrm>
            <a:off x="0" y="-72330"/>
            <a:ext cx="148450" cy="5215830"/>
            <a:chOff x="0" y="-38100"/>
            <a:chExt cx="78196" cy="2747433"/>
          </a:xfrm>
        </p:grpSpPr>
        <p:sp>
          <p:nvSpPr>
            <p:cNvPr id="302" name="Google Shape;302;p22"/>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303" name="Google Shape;303;p22"/>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Tree>
  </p:cSld>
  <p:clrMapOvr>
    <a:masterClrMapping/>
  </p:clrMapOvr>
  <p:transition>
    <p:fade thruBlk="1"/>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307" name="Shape 307"/>
        <p:cNvGrpSpPr/>
        <p:nvPr/>
      </p:nvGrpSpPr>
      <p:grpSpPr>
        <a:xfrm>
          <a:off x="0" y="0"/>
          <a:ext cx="0" cy="0"/>
          <a:chOff x="0" y="0"/>
          <a:chExt cx="0" cy="0"/>
        </a:xfrm>
      </p:grpSpPr>
      <p:grpSp>
        <p:nvGrpSpPr>
          <p:cNvPr id="308" name="Google Shape;308;p23"/>
          <p:cNvGrpSpPr/>
          <p:nvPr/>
        </p:nvGrpSpPr>
        <p:grpSpPr>
          <a:xfrm>
            <a:off x="0" y="2499420"/>
            <a:ext cx="9144000" cy="2644080"/>
            <a:chOff x="0" y="-38100"/>
            <a:chExt cx="4816593" cy="1392767"/>
          </a:xfrm>
        </p:grpSpPr>
        <p:sp>
          <p:nvSpPr>
            <p:cNvPr id="309" name="Google Shape;309;p23"/>
            <p:cNvSpPr/>
            <p:nvPr/>
          </p:nvSpPr>
          <p:spPr>
            <a:xfrm>
              <a:off x="0" y="0"/>
              <a:ext cx="4816592" cy="1354667"/>
            </a:xfrm>
            <a:custGeom>
              <a:rect b="b" l="l" r="r" t="t"/>
              <a:pathLst>
                <a:path extrusionOk="0" h="1354667" w="4816592">
                  <a:moveTo>
                    <a:pt x="0" y="0"/>
                  </a:moveTo>
                  <a:lnTo>
                    <a:pt x="4816592" y="0"/>
                  </a:lnTo>
                  <a:lnTo>
                    <a:pt x="4816592" y="1354667"/>
                  </a:lnTo>
                  <a:lnTo>
                    <a:pt x="0" y="1354667"/>
                  </a:lnTo>
                  <a:close/>
                </a:path>
              </a:pathLst>
            </a:custGeom>
            <a:solidFill>
              <a:srgbClr val="01045F">
                <a:alpha val="48235"/>
              </a:srgbClr>
            </a:solidFill>
            <a:ln>
              <a:noFill/>
            </a:ln>
          </p:spPr>
        </p:sp>
        <p:sp>
          <p:nvSpPr>
            <p:cNvPr id="310" name="Google Shape;310;p23"/>
            <p:cNvSpPr txBox="1"/>
            <p:nvPr/>
          </p:nvSpPr>
          <p:spPr>
            <a:xfrm>
              <a:off x="0" y="-38100"/>
              <a:ext cx="4816593" cy="1392767"/>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311" name="Google Shape;311;p23"/>
          <p:cNvPicPr preferRelativeResize="0"/>
          <p:nvPr/>
        </p:nvPicPr>
        <p:blipFill>
          <a:blip r:embed="rId3">
            <a:alphaModFix/>
          </a:blip>
          <a:stretch>
            <a:fillRect/>
          </a:stretch>
        </p:blipFill>
        <p:spPr>
          <a:xfrm>
            <a:off x="677" y="0"/>
            <a:ext cx="4570646" cy="5143501"/>
          </a:xfrm>
          <a:prstGeom prst="rect">
            <a:avLst/>
          </a:prstGeom>
          <a:noFill/>
          <a:ln>
            <a:noFill/>
          </a:ln>
        </p:spPr>
      </p:pic>
      <p:grpSp>
        <p:nvGrpSpPr>
          <p:cNvPr id="312" name="Google Shape;312;p23"/>
          <p:cNvGrpSpPr/>
          <p:nvPr/>
        </p:nvGrpSpPr>
        <p:grpSpPr>
          <a:xfrm>
            <a:off x="8995550" y="-72330"/>
            <a:ext cx="148450" cy="5215830"/>
            <a:chOff x="0" y="-38100"/>
            <a:chExt cx="78196" cy="2747433"/>
          </a:xfrm>
        </p:grpSpPr>
        <p:sp>
          <p:nvSpPr>
            <p:cNvPr id="313" name="Google Shape;313;p23"/>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314" name="Google Shape;314;p23"/>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315" name="Google Shape;315;p23"/>
          <p:cNvGrpSpPr/>
          <p:nvPr/>
        </p:nvGrpSpPr>
        <p:grpSpPr>
          <a:xfrm>
            <a:off x="0" y="-72330"/>
            <a:ext cx="148450" cy="5215830"/>
            <a:chOff x="0" y="-38100"/>
            <a:chExt cx="78196" cy="2747433"/>
          </a:xfrm>
        </p:grpSpPr>
        <p:sp>
          <p:nvSpPr>
            <p:cNvPr id="316" name="Google Shape;316;p23"/>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317" name="Google Shape;317;p23"/>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318" name="Google Shape;318;p23"/>
          <p:cNvSpPr txBox="1"/>
          <p:nvPr/>
        </p:nvSpPr>
        <p:spPr>
          <a:xfrm>
            <a:off x="1742150" y="0"/>
            <a:ext cx="8235600" cy="477300"/>
          </a:xfrm>
          <a:prstGeom prst="rect">
            <a:avLst/>
          </a:prstGeom>
          <a:noFill/>
          <a:ln>
            <a:noFill/>
          </a:ln>
        </p:spPr>
        <p:txBody>
          <a:bodyPr anchorCtr="0" anchor="t" bIns="0" lIns="0" spcFirstLastPara="1" rIns="0" wrap="square" tIns="0">
            <a:spAutoFit/>
          </a:bodyPr>
          <a:lstStyle/>
          <a:p>
            <a:pPr indent="0" lvl="0" marL="0" marR="0" rtl="0" algn="ctr">
              <a:lnSpc>
                <a:spcPct val="139996"/>
              </a:lnSpc>
              <a:spcBef>
                <a:spcPts val="0"/>
              </a:spcBef>
              <a:spcAft>
                <a:spcPts val="0"/>
              </a:spcAft>
              <a:buNone/>
            </a:pPr>
            <a:r>
              <a:rPr lang="en" sz="3100">
                <a:solidFill>
                  <a:srgbClr val="FFFFFF"/>
                </a:solidFill>
                <a:highlight>
                  <a:srgbClr val="38761D"/>
                </a:highlight>
                <a:latin typeface="Palanquin Dark"/>
                <a:ea typeface="Palanquin Dark"/>
                <a:cs typeface="Palanquin Dark"/>
                <a:sym typeface="Palanquin Dark"/>
              </a:rPr>
              <a:t>References</a:t>
            </a:r>
            <a:endParaRPr sz="3100">
              <a:highlight>
                <a:srgbClr val="38761D"/>
              </a:highlight>
            </a:endParaRPr>
          </a:p>
        </p:txBody>
      </p:sp>
      <p:sp>
        <p:nvSpPr>
          <p:cNvPr id="319" name="Google Shape;319;p23"/>
          <p:cNvSpPr txBox="1"/>
          <p:nvPr/>
        </p:nvSpPr>
        <p:spPr>
          <a:xfrm>
            <a:off x="4074025" y="507900"/>
            <a:ext cx="4659300" cy="4910100"/>
          </a:xfrm>
          <a:prstGeom prst="rect">
            <a:avLst/>
          </a:prstGeom>
          <a:noFill/>
          <a:ln>
            <a:noFill/>
          </a:ln>
        </p:spPr>
        <p:txBody>
          <a:bodyPr anchorCtr="0" anchor="t" bIns="0" lIns="0" spcFirstLastPara="1" rIns="0" wrap="square" tIns="0">
            <a:spAutoFit/>
          </a:bodyPr>
          <a:lstStyle/>
          <a:p>
            <a:pPr indent="0" lvl="0" marL="0" rtl="0" algn="l">
              <a:lnSpc>
                <a:spcPct val="140000"/>
              </a:lnSpc>
              <a:spcBef>
                <a:spcPts val="0"/>
              </a:spcBef>
              <a:spcAft>
                <a:spcPts val="0"/>
              </a:spcAft>
              <a:buNone/>
            </a:pPr>
            <a:r>
              <a:rPr lang="en" sz="1100">
                <a:solidFill>
                  <a:srgbClr val="FFFFFF"/>
                </a:solidFill>
                <a:latin typeface="Palanquin Dark"/>
                <a:ea typeface="Palanquin Dark"/>
                <a:cs typeface="Palanquin Dark"/>
                <a:sym typeface="Palanquin Dark"/>
              </a:rPr>
              <a:t>[1] “National Student Clearinghouse Center” | Enrollment Coverage 2003-2016, </a:t>
            </a:r>
            <a:r>
              <a:rPr lang="en" sz="1100" u="sng">
                <a:solidFill>
                  <a:schemeClr val="hlink"/>
                </a:solidFill>
                <a:latin typeface="Palanquin Dark"/>
                <a:ea typeface="Palanquin Dark"/>
                <a:cs typeface="Palanquin Dark"/>
                <a:sym typeface="Palanquin Dark"/>
                <a:hlinkClick r:id="rId4"/>
              </a:rPr>
              <a:t>https://nscresearchcenter.org/workingwithourdata</a:t>
            </a:r>
            <a:endParaRPr sz="11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t/>
            </a:r>
            <a:endParaRPr sz="11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rPr lang="en" sz="1100">
                <a:solidFill>
                  <a:srgbClr val="FFFFFF"/>
                </a:solidFill>
                <a:latin typeface="Palanquin Dark"/>
                <a:ea typeface="Palanquin Dark"/>
                <a:cs typeface="Palanquin Dark"/>
                <a:sym typeface="Palanquin Dark"/>
              </a:rPr>
              <a:t>[2] “National Student Clearinghouse Center” | Current Enrollment Estimates, </a:t>
            </a:r>
            <a:r>
              <a:rPr lang="en" sz="1100" u="sng">
                <a:solidFill>
                  <a:schemeClr val="hlink"/>
                </a:solidFill>
                <a:latin typeface="Palanquin Dark"/>
                <a:ea typeface="Palanquin Dark"/>
                <a:cs typeface="Palanquin Dark"/>
                <a:sym typeface="Palanquin Dark"/>
                <a:hlinkClick r:id="rId5"/>
              </a:rPr>
              <a:t>https://nscresearchcenter.org/current-term-enrollment-estimates/</a:t>
            </a:r>
            <a:endParaRPr sz="11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t/>
            </a:r>
            <a:endParaRPr sz="11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rPr lang="en" sz="1100">
                <a:solidFill>
                  <a:srgbClr val="FFFFFF"/>
                </a:solidFill>
                <a:latin typeface="Palanquin Dark"/>
                <a:ea typeface="Palanquin Dark"/>
                <a:cs typeface="Palanquin Dark"/>
                <a:sym typeface="Palanquin Dark"/>
              </a:rPr>
              <a:t>[3] “United States Census Bureau” | CPS October Enrollment Tables,  </a:t>
            </a:r>
            <a:r>
              <a:rPr lang="en" sz="1100" u="sng">
                <a:solidFill>
                  <a:schemeClr val="hlink"/>
                </a:solidFill>
                <a:latin typeface="Palanquin Dark"/>
                <a:ea typeface="Palanquin Dark"/>
                <a:cs typeface="Palanquin Dark"/>
                <a:sym typeface="Palanquin Dark"/>
                <a:hlinkClick r:id="rId6"/>
              </a:rPr>
              <a:t>https://www.census.gov/data/tables/2022/demo/school-enrollment/2022-cps.html</a:t>
            </a:r>
            <a:endParaRPr sz="11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t/>
            </a:r>
            <a:endParaRPr sz="11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rPr lang="en" sz="1100">
                <a:solidFill>
                  <a:srgbClr val="FFFFFF"/>
                </a:solidFill>
                <a:latin typeface="Palanquin Dark"/>
                <a:ea typeface="Palanquin Dark"/>
                <a:cs typeface="Palanquin Dark"/>
                <a:sym typeface="Palanquin Dark"/>
              </a:rPr>
              <a:t>[4] “National Center Of Education Statistics” | Bachelor's Degrees conferred by postsecondary </a:t>
            </a:r>
            <a:r>
              <a:rPr lang="en" sz="1100">
                <a:solidFill>
                  <a:srgbClr val="FFFFFF"/>
                </a:solidFill>
                <a:latin typeface="Palanquin Dark"/>
                <a:ea typeface="Palanquin Dark"/>
                <a:cs typeface="Palanquin Dark"/>
                <a:sym typeface="Palanquin Dark"/>
              </a:rPr>
              <a:t>institutions</a:t>
            </a:r>
            <a:r>
              <a:rPr lang="en" sz="1100">
                <a:solidFill>
                  <a:srgbClr val="FFFFFF"/>
                </a:solidFill>
                <a:latin typeface="Palanquin Dark"/>
                <a:ea typeface="Palanquin Dark"/>
                <a:cs typeface="Palanquin Dark"/>
                <a:sym typeface="Palanquin Dark"/>
              </a:rPr>
              <a:t> 1970-2022,  </a:t>
            </a:r>
            <a:r>
              <a:rPr lang="en" sz="1100" u="sng">
                <a:solidFill>
                  <a:schemeClr val="hlink"/>
                </a:solidFill>
                <a:latin typeface="Palanquin Dark"/>
                <a:ea typeface="Palanquin Dark"/>
                <a:cs typeface="Palanquin Dark"/>
                <a:sym typeface="Palanquin Dark"/>
                <a:hlinkClick r:id="rId7"/>
              </a:rPr>
              <a:t>https://nces.ed.gov/programs/digest/d23/tables/dt23_322.10.asp</a:t>
            </a:r>
            <a:endParaRPr sz="11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t/>
            </a:r>
            <a:endParaRPr sz="11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rPr lang="en" sz="1100">
                <a:solidFill>
                  <a:srgbClr val="FFFFFF"/>
                </a:solidFill>
                <a:latin typeface="Palanquin Dark"/>
                <a:ea typeface="Palanquin Dark"/>
                <a:cs typeface="Palanquin Dark"/>
                <a:sym typeface="Palanquin Dark"/>
              </a:rPr>
              <a:t>[5] “College Admissions” | Admission/Class Demographics by University,  </a:t>
            </a:r>
            <a:r>
              <a:rPr lang="en" sz="1100" u="sng">
                <a:solidFill>
                  <a:schemeClr val="hlink"/>
                </a:solidFill>
                <a:latin typeface="Palanquin Dark"/>
                <a:ea typeface="Palanquin Dark"/>
                <a:cs typeface="Palanquin Dark"/>
                <a:sym typeface="Palanquin Dark"/>
                <a:hlinkClick r:id="rId8"/>
              </a:rPr>
              <a:t>https://www.kaggle.com/datasets/samsonqian/college-admissions</a:t>
            </a:r>
            <a:endParaRPr sz="11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t/>
            </a:r>
            <a:endParaRPr sz="11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rPr lang="en" sz="1100">
                <a:solidFill>
                  <a:schemeClr val="dk1"/>
                </a:solidFill>
                <a:latin typeface="Palanquin Dark"/>
                <a:ea typeface="Palanquin Dark"/>
                <a:cs typeface="Palanquin Dark"/>
                <a:sym typeface="Palanquin Dark"/>
              </a:rPr>
              <a:t>[6] Slides Carnival |  </a:t>
            </a:r>
            <a:r>
              <a:rPr lang="en" sz="1100" u="sng">
                <a:solidFill>
                  <a:schemeClr val="hlink"/>
                </a:solidFill>
                <a:latin typeface="Palanquin Dark"/>
                <a:ea typeface="Palanquin Dark"/>
                <a:cs typeface="Palanquin Dark"/>
                <a:sym typeface="Palanquin Dark"/>
                <a:hlinkClick r:id="rId9"/>
              </a:rPr>
              <a:t>https://www.slidescarnival.com/</a:t>
            </a:r>
            <a:endParaRPr sz="11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t/>
            </a:r>
            <a:endParaRPr sz="1100">
              <a:solidFill>
                <a:srgbClr val="FFFFFF"/>
              </a:solidFill>
              <a:latin typeface="Palanquin Dark"/>
              <a:ea typeface="Palanquin Dark"/>
              <a:cs typeface="Palanquin Dark"/>
              <a:sym typeface="Palanquin Dark"/>
            </a:endParaRPr>
          </a:p>
          <a:p>
            <a:pPr indent="0" lvl="0" marL="0" marR="0" rtl="0" algn="l">
              <a:lnSpc>
                <a:spcPct val="140000"/>
              </a:lnSpc>
              <a:spcBef>
                <a:spcPts val="0"/>
              </a:spcBef>
              <a:spcAft>
                <a:spcPts val="0"/>
              </a:spcAft>
              <a:buNone/>
            </a:pPr>
            <a:r>
              <a:t/>
            </a:r>
            <a:endParaRPr sz="1100">
              <a:solidFill>
                <a:srgbClr val="FFFFFF"/>
              </a:solidFill>
              <a:latin typeface="Palanquin Dark"/>
              <a:ea typeface="Palanquin Dark"/>
              <a:cs typeface="Palanquin Dark"/>
              <a:sym typeface="Palanquin Dark"/>
            </a:endParaRPr>
          </a:p>
        </p:txBody>
      </p:sp>
    </p:spTree>
  </p:cSld>
  <p:clrMapOvr>
    <a:masterClrMapping/>
  </p:clrMapOvr>
  <p:transition>
    <p:fade thruBlk="1"/>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323" name="Shape 323"/>
        <p:cNvGrpSpPr/>
        <p:nvPr/>
      </p:nvGrpSpPr>
      <p:grpSpPr>
        <a:xfrm>
          <a:off x="0" y="0"/>
          <a:ext cx="0" cy="0"/>
          <a:chOff x="0" y="0"/>
          <a:chExt cx="0" cy="0"/>
        </a:xfrm>
      </p:grpSpPr>
      <p:pic>
        <p:nvPicPr>
          <p:cNvPr id="324" name="Google Shape;324;p24"/>
          <p:cNvPicPr preferRelativeResize="0"/>
          <p:nvPr/>
        </p:nvPicPr>
        <p:blipFill rotWithShape="1">
          <a:blip r:embed="rId3">
            <a:alphaModFix/>
          </a:blip>
          <a:srcRect b="7983" l="0" r="0" t="7975"/>
          <a:stretch/>
        </p:blipFill>
        <p:spPr>
          <a:xfrm>
            <a:off x="0" y="8930"/>
            <a:ext cx="9144003" cy="5125642"/>
          </a:xfrm>
          <a:prstGeom prst="rect">
            <a:avLst/>
          </a:prstGeom>
          <a:noFill/>
          <a:ln>
            <a:noFill/>
          </a:ln>
        </p:spPr>
      </p:pic>
      <p:grpSp>
        <p:nvGrpSpPr>
          <p:cNvPr id="325" name="Google Shape;325;p24"/>
          <p:cNvGrpSpPr/>
          <p:nvPr/>
        </p:nvGrpSpPr>
        <p:grpSpPr>
          <a:xfrm>
            <a:off x="0" y="2356962"/>
            <a:ext cx="9143820" cy="2786485"/>
            <a:chOff x="0" y="-38100"/>
            <a:chExt cx="4816593" cy="1467807"/>
          </a:xfrm>
        </p:grpSpPr>
        <p:sp>
          <p:nvSpPr>
            <p:cNvPr id="326" name="Google Shape;326;p24"/>
            <p:cNvSpPr/>
            <p:nvPr/>
          </p:nvSpPr>
          <p:spPr>
            <a:xfrm>
              <a:off x="0" y="0"/>
              <a:ext cx="4816592" cy="1429707"/>
            </a:xfrm>
            <a:custGeom>
              <a:rect b="b" l="l" r="r" t="t"/>
              <a:pathLst>
                <a:path extrusionOk="0" h="1429707" w="4816592">
                  <a:moveTo>
                    <a:pt x="0" y="0"/>
                  </a:moveTo>
                  <a:lnTo>
                    <a:pt x="4816592" y="0"/>
                  </a:lnTo>
                  <a:lnTo>
                    <a:pt x="4816592" y="1429707"/>
                  </a:lnTo>
                  <a:lnTo>
                    <a:pt x="0" y="1429707"/>
                  </a:lnTo>
                  <a:close/>
                </a:path>
              </a:pathLst>
            </a:custGeom>
            <a:solidFill>
              <a:srgbClr val="01045F">
                <a:alpha val="48235"/>
              </a:srgbClr>
            </a:solidFill>
            <a:ln>
              <a:noFill/>
            </a:ln>
          </p:spPr>
        </p:sp>
        <p:sp>
          <p:nvSpPr>
            <p:cNvPr id="327" name="Google Shape;327;p24"/>
            <p:cNvSpPr txBox="1"/>
            <p:nvPr/>
          </p:nvSpPr>
          <p:spPr>
            <a:xfrm>
              <a:off x="0" y="-38100"/>
              <a:ext cx="4816593" cy="1467807"/>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328" name="Google Shape;328;p24"/>
          <p:cNvSpPr txBox="1"/>
          <p:nvPr/>
        </p:nvSpPr>
        <p:spPr>
          <a:xfrm>
            <a:off x="-634300" y="115550"/>
            <a:ext cx="8235600" cy="461700"/>
          </a:xfrm>
          <a:prstGeom prst="rect">
            <a:avLst/>
          </a:prstGeom>
          <a:noFill/>
          <a:ln>
            <a:noFill/>
          </a:ln>
        </p:spPr>
        <p:txBody>
          <a:bodyPr anchorCtr="0" anchor="t" bIns="0" lIns="0" spcFirstLastPara="1" rIns="0" wrap="square" tIns="0">
            <a:spAutoFit/>
          </a:bodyPr>
          <a:lstStyle/>
          <a:p>
            <a:pPr indent="0" lvl="0" marL="0" marR="0" rtl="0" algn="ctr">
              <a:lnSpc>
                <a:spcPct val="139996"/>
              </a:lnSpc>
              <a:spcBef>
                <a:spcPts val="0"/>
              </a:spcBef>
              <a:spcAft>
                <a:spcPts val="0"/>
              </a:spcAft>
              <a:buNone/>
            </a:pPr>
            <a:r>
              <a:rPr lang="en" sz="3000">
                <a:solidFill>
                  <a:srgbClr val="FFFFFF"/>
                </a:solidFill>
                <a:highlight>
                  <a:srgbClr val="38761D"/>
                </a:highlight>
                <a:latin typeface="Palanquin Dark"/>
                <a:ea typeface="Palanquin Dark"/>
                <a:cs typeface="Palanquin Dark"/>
                <a:sym typeface="Palanquin Dark"/>
              </a:rPr>
              <a:t>Thank You!</a:t>
            </a:r>
            <a:endParaRPr sz="3000">
              <a:highlight>
                <a:srgbClr val="38761D"/>
              </a:highlight>
            </a:endParaRPr>
          </a:p>
        </p:txBody>
      </p:sp>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102" name="Shape 102"/>
        <p:cNvGrpSpPr/>
        <p:nvPr/>
      </p:nvGrpSpPr>
      <p:grpSpPr>
        <a:xfrm>
          <a:off x="0" y="0"/>
          <a:ext cx="0" cy="0"/>
          <a:chOff x="0" y="0"/>
          <a:chExt cx="0" cy="0"/>
        </a:xfrm>
      </p:grpSpPr>
      <p:pic>
        <p:nvPicPr>
          <p:cNvPr id="103" name="Google Shape;103;p11"/>
          <p:cNvPicPr preferRelativeResize="0"/>
          <p:nvPr/>
        </p:nvPicPr>
        <p:blipFill rotWithShape="1">
          <a:blip r:embed="rId3">
            <a:alphaModFix/>
          </a:blip>
          <a:srcRect b="13956" l="0" r="0" t="0"/>
          <a:stretch/>
        </p:blipFill>
        <p:spPr>
          <a:xfrm>
            <a:off x="10550" y="717700"/>
            <a:ext cx="5792551" cy="4425801"/>
          </a:xfrm>
          <a:prstGeom prst="rect">
            <a:avLst/>
          </a:prstGeom>
          <a:noFill/>
          <a:ln>
            <a:noFill/>
          </a:ln>
        </p:spPr>
      </p:pic>
      <p:grpSp>
        <p:nvGrpSpPr>
          <p:cNvPr id="104" name="Google Shape;104;p11"/>
          <p:cNvGrpSpPr/>
          <p:nvPr/>
        </p:nvGrpSpPr>
        <p:grpSpPr>
          <a:xfrm>
            <a:off x="5654724" y="-72330"/>
            <a:ext cx="148450" cy="5215830"/>
            <a:chOff x="0" y="-38100"/>
            <a:chExt cx="78196" cy="2747433"/>
          </a:xfrm>
        </p:grpSpPr>
        <p:sp>
          <p:nvSpPr>
            <p:cNvPr id="105" name="Google Shape;105;p11"/>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1E1E49"/>
            </a:solidFill>
            <a:ln>
              <a:noFill/>
            </a:ln>
          </p:spPr>
        </p:sp>
        <p:sp>
          <p:nvSpPr>
            <p:cNvPr id="106" name="Google Shape;106;p11"/>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107" name="Google Shape;107;p11"/>
          <p:cNvGrpSpPr/>
          <p:nvPr/>
        </p:nvGrpSpPr>
        <p:grpSpPr>
          <a:xfrm>
            <a:off x="8995550" y="-72330"/>
            <a:ext cx="148450" cy="5215830"/>
            <a:chOff x="0" y="-38100"/>
            <a:chExt cx="78196" cy="2747433"/>
          </a:xfrm>
        </p:grpSpPr>
        <p:sp>
          <p:nvSpPr>
            <p:cNvPr id="108" name="Google Shape;108;p11"/>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cap="flat" cmpd="sng" w="9525">
              <a:solidFill>
                <a:srgbClr val="274E13"/>
              </a:solidFill>
              <a:prstDash val="solid"/>
              <a:round/>
              <a:headEnd len="sm" w="sm" type="none"/>
              <a:tailEnd len="sm" w="sm" type="none"/>
            </a:ln>
          </p:spPr>
        </p:sp>
        <p:sp>
          <p:nvSpPr>
            <p:cNvPr id="109" name="Google Shape;109;p11"/>
            <p:cNvSpPr txBox="1"/>
            <p:nvPr/>
          </p:nvSpPr>
          <p:spPr>
            <a:xfrm>
              <a:off x="0" y="-38100"/>
              <a:ext cx="78196" cy="2747433"/>
            </a:xfrm>
            <a:prstGeom prst="rect">
              <a:avLst/>
            </a:prstGeom>
            <a:noFill/>
            <a:ln cap="flat" cmpd="sng" w="9525">
              <a:solidFill>
                <a:srgbClr val="274E13"/>
              </a:solidFill>
              <a:prstDash val="solid"/>
              <a:round/>
              <a:headEnd len="sm" w="sm" type="none"/>
              <a:tailEnd len="sm" w="sm" type="none"/>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110" name="Google Shape;110;p11"/>
          <p:cNvGrpSpPr/>
          <p:nvPr/>
        </p:nvGrpSpPr>
        <p:grpSpPr>
          <a:xfrm>
            <a:off x="5803174" y="-151640"/>
            <a:ext cx="3192313" cy="5295036"/>
            <a:chOff x="0" y="-38100"/>
            <a:chExt cx="1681581" cy="2789210"/>
          </a:xfrm>
        </p:grpSpPr>
        <p:sp>
          <p:nvSpPr>
            <p:cNvPr id="111" name="Google Shape;111;p11"/>
            <p:cNvSpPr/>
            <p:nvPr/>
          </p:nvSpPr>
          <p:spPr>
            <a:xfrm>
              <a:off x="0" y="0"/>
              <a:ext cx="1681581" cy="2751110"/>
            </a:xfrm>
            <a:custGeom>
              <a:rect b="b" l="l" r="r" t="t"/>
              <a:pathLst>
                <a:path extrusionOk="0" h="2751110" w="1681581">
                  <a:moveTo>
                    <a:pt x="0" y="0"/>
                  </a:moveTo>
                  <a:lnTo>
                    <a:pt x="1681581" y="0"/>
                  </a:lnTo>
                  <a:lnTo>
                    <a:pt x="1681581" y="2751110"/>
                  </a:lnTo>
                  <a:lnTo>
                    <a:pt x="0" y="2751110"/>
                  </a:lnTo>
                  <a:close/>
                </a:path>
              </a:pathLst>
            </a:custGeom>
            <a:solidFill>
              <a:srgbClr val="01045F">
                <a:alpha val="48240"/>
              </a:srgbClr>
            </a:solidFill>
            <a:ln>
              <a:noFill/>
            </a:ln>
          </p:spPr>
        </p:sp>
        <p:sp>
          <p:nvSpPr>
            <p:cNvPr id="112" name="Google Shape;112;p11"/>
            <p:cNvSpPr txBox="1"/>
            <p:nvPr/>
          </p:nvSpPr>
          <p:spPr>
            <a:xfrm>
              <a:off x="0" y="-38100"/>
              <a:ext cx="1681500" cy="2789100"/>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113" name="Google Shape;113;p11"/>
          <p:cNvGrpSpPr/>
          <p:nvPr/>
        </p:nvGrpSpPr>
        <p:grpSpPr>
          <a:xfrm>
            <a:off x="0" y="-72330"/>
            <a:ext cx="148450" cy="5215830"/>
            <a:chOff x="0" y="-38100"/>
            <a:chExt cx="78196" cy="2747433"/>
          </a:xfrm>
        </p:grpSpPr>
        <p:sp>
          <p:nvSpPr>
            <p:cNvPr id="114" name="Google Shape;114;p11"/>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115" name="Google Shape;115;p11"/>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16" name="Google Shape;116;p11"/>
          <p:cNvSpPr txBox="1"/>
          <p:nvPr/>
        </p:nvSpPr>
        <p:spPr>
          <a:xfrm>
            <a:off x="6151300" y="523625"/>
            <a:ext cx="1897200" cy="877200"/>
          </a:xfrm>
          <a:prstGeom prst="rect">
            <a:avLst/>
          </a:prstGeom>
          <a:noFill/>
          <a:ln>
            <a:noFill/>
          </a:ln>
        </p:spPr>
        <p:txBody>
          <a:bodyPr anchorCtr="0" anchor="t" bIns="0" lIns="0" spcFirstLastPara="1" rIns="0" wrap="square" tIns="0">
            <a:spAutoFit/>
          </a:bodyPr>
          <a:lstStyle/>
          <a:p>
            <a:pPr indent="0" lvl="0" marL="0" rtl="0" algn="l">
              <a:lnSpc>
                <a:spcPct val="139986"/>
              </a:lnSpc>
              <a:spcBef>
                <a:spcPts val="0"/>
              </a:spcBef>
              <a:spcAft>
                <a:spcPts val="0"/>
              </a:spcAft>
              <a:buNone/>
            </a:pPr>
            <a:r>
              <a:rPr b="1" lang="en" sz="1500" u="sng">
                <a:solidFill>
                  <a:schemeClr val="dk1"/>
                </a:solidFill>
                <a:highlight>
                  <a:srgbClr val="38761D"/>
                </a:highlight>
                <a:latin typeface="Palanquin Dark"/>
                <a:ea typeface="Palanquin Dark"/>
                <a:cs typeface="Palanquin Dark"/>
                <a:sym typeface="Palanquin Dark"/>
                <a:hlinkClick action="ppaction://hlinkshowjump?jump=nextslide">
                  <a:extLst>
                    <a:ext uri="{A12FA001-AC4F-418D-AE19-62706E023703}">
                      <ahyp:hlinkClr val="tx"/>
                    </a:ext>
                  </a:extLst>
                </a:hlinkClick>
              </a:rPr>
              <a:t>Introduction</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marR="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p:txBody>
      </p:sp>
      <p:sp>
        <p:nvSpPr>
          <p:cNvPr id="117" name="Google Shape;117;p11"/>
          <p:cNvSpPr txBox="1"/>
          <p:nvPr/>
        </p:nvSpPr>
        <p:spPr>
          <a:xfrm>
            <a:off x="6151306" y="939150"/>
            <a:ext cx="2411100" cy="877200"/>
          </a:xfrm>
          <a:prstGeom prst="rect">
            <a:avLst/>
          </a:prstGeom>
          <a:noFill/>
          <a:ln>
            <a:noFill/>
          </a:ln>
        </p:spPr>
        <p:txBody>
          <a:bodyPr anchorCtr="0" anchor="t" bIns="0" lIns="0" spcFirstLastPara="1" rIns="0" wrap="square" tIns="0">
            <a:spAutoFit/>
          </a:bodyPr>
          <a:lstStyle/>
          <a:p>
            <a:pPr indent="0" lvl="0" marL="0" rtl="0" algn="l">
              <a:lnSpc>
                <a:spcPct val="139986"/>
              </a:lnSpc>
              <a:spcBef>
                <a:spcPts val="0"/>
              </a:spcBef>
              <a:spcAft>
                <a:spcPts val="0"/>
              </a:spcAft>
              <a:buNone/>
            </a:pPr>
            <a:r>
              <a:rPr b="1" lang="en" sz="1500" u="sng">
                <a:solidFill>
                  <a:schemeClr val="dk1"/>
                </a:solidFill>
                <a:highlight>
                  <a:srgbClr val="38761D"/>
                </a:highlight>
                <a:latin typeface="Palanquin Dark"/>
                <a:ea typeface="Palanquin Dark"/>
                <a:cs typeface="Palanquin Dark"/>
                <a:sym typeface="Palanquin Dark"/>
                <a:hlinkClick action="ppaction://hlinksldjump" r:id="rId4">
                  <a:extLst>
                    <a:ext uri="{A12FA001-AC4F-418D-AE19-62706E023703}">
                      <ahyp:hlinkClr val="tx"/>
                    </a:ext>
                  </a:extLst>
                </a:hlinkClick>
              </a:rPr>
              <a:t>Geographic:  State Intakes</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marR="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p:txBody>
      </p:sp>
      <p:sp>
        <p:nvSpPr>
          <p:cNvPr id="118" name="Google Shape;118;p11"/>
          <p:cNvSpPr txBox="1"/>
          <p:nvPr/>
        </p:nvSpPr>
        <p:spPr>
          <a:xfrm>
            <a:off x="5835600" y="408300"/>
            <a:ext cx="356100" cy="4155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b="0" i="0" lang="en" sz="2700" u="none" cap="none" strike="noStrike">
                <a:solidFill>
                  <a:srgbClr val="1E1E49"/>
                </a:solidFill>
                <a:latin typeface="Palanquin Dark"/>
                <a:ea typeface="Palanquin Dark"/>
                <a:cs typeface="Palanquin Dark"/>
                <a:sym typeface="Palanquin Dark"/>
              </a:rPr>
              <a:t>1.</a:t>
            </a:r>
            <a:endParaRPr sz="2700"/>
          </a:p>
        </p:txBody>
      </p:sp>
      <p:sp>
        <p:nvSpPr>
          <p:cNvPr id="119" name="Google Shape;119;p11"/>
          <p:cNvSpPr txBox="1"/>
          <p:nvPr/>
        </p:nvSpPr>
        <p:spPr>
          <a:xfrm>
            <a:off x="1319975" y="139850"/>
            <a:ext cx="3492900" cy="5079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3300">
                <a:solidFill>
                  <a:srgbClr val="FFFFFF"/>
                </a:solidFill>
                <a:highlight>
                  <a:srgbClr val="38761D"/>
                </a:highlight>
                <a:latin typeface="Palanquin Dark"/>
                <a:ea typeface="Palanquin Dark"/>
                <a:cs typeface="Palanquin Dark"/>
                <a:sym typeface="Palanquin Dark"/>
              </a:rPr>
              <a:t>Table Of Contents</a:t>
            </a:r>
            <a:endParaRPr sz="3300">
              <a:highlight>
                <a:srgbClr val="38761D"/>
              </a:highlight>
            </a:endParaRPr>
          </a:p>
        </p:txBody>
      </p:sp>
      <p:sp>
        <p:nvSpPr>
          <p:cNvPr id="120" name="Google Shape;120;p11"/>
          <p:cNvSpPr txBox="1"/>
          <p:nvPr/>
        </p:nvSpPr>
        <p:spPr>
          <a:xfrm>
            <a:off x="5835600" y="823800"/>
            <a:ext cx="356100" cy="4155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2</a:t>
            </a:r>
            <a:r>
              <a:rPr b="0" i="0" lang="en" sz="2700" u="none" cap="none" strike="noStrike">
                <a:solidFill>
                  <a:srgbClr val="1E1E49"/>
                </a:solidFill>
                <a:latin typeface="Palanquin Dark"/>
                <a:ea typeface="Palanquin Dark"/>
                <a:cs typeface="Palanquin Dark"/>
                <a:sym typeface="Palanquin Dark"/>
              </a:rPr>
              <a:t>.</a:t>
            </a:r>
            <a:endParaRPr sz="2700"/>
          </a:p>
        </p:txBody>
      </p:sp>
      <p:sp>
        <p:nvSpPr>
          <p:cNvPr id="121" name="Google Shape;121;p11"/>
          <p:cNvSpPr txBox="1"/>
          <p:nvPr/>
        </p:nvSpPr>
        <p:spPr>
          <a:xfrm>
            <a:off x="5835600" y="1239300"/>
            <a:ext cx="356100" cy="4155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3</a:t>
            </a:r>
            <a:r>
              <a:rPr b="0" i="0" lang="en" sz="2700" u="none" cap="none" strike="noStrike">
                <a:solidFill>
                  <a:srgbClr val="1E1E49"/>
                </a:solidFill>
                <a:latin typeface="Palanquin Dark"/>
                <a:ea typeface="Palanquin Dark"/>
                <a:cs typeface="Palanquin Dark"/>
                <a:sym typeface="Palanquin Dark"/>
              </a:rPr>
              <a:t>.</a:t>
            </a:r>
            <a:endParaRPr sz="2700"/>
          </a:p>
        </p:txBody>
      </p:sp>
      <p:sp>
        <p:nvSpPr>
          <p:cNvPr id="122" name="Google Shape;122;p11"/>
          <p:cNvSpPr txBox="1"/>
          <p:nvPr/>
        </p:nvSpPr>
        <p:spPr>
          <a:xfrm>
            <a:off x="5835600" y="1654800"/>
            <a:ext cx="356100" cy="4155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4</a:t>
            </a:r>
            <a:r>
              <a:rPr b="0" i="0" lang="en" sz="2700" u="none" cap="none" strike="noStrike">
                <a:solidFill>
                  <a:srgbClr val="1E1E49"/>
                </a:solidFill>
                <a:latin typeface="Palanquin Dark"/>
                <a:ea typeface="Palanquin Dark"/>
                <a:cs typeface="Palanquin Dark"/>
                <a:sym typeface="Palanquin Dark"/>
              </a:rPr>
              <a:t>.</a:t>
            </a:r>
            <a:endParaRPr sz="2700"/>
          </a:p>
        </p:txBody>
      </p:sp>
      <p:sp>
        <p:nvSpPr>
          <p:cNvPr id="123" name="Google Shape;123;p11"/>
          <p:cNvSpPr txBox="1"/>
          <p:nvPr/>
        </p:nvSpPr>
        <p:spPr>
          <a:xfrm>
            <a:off x="5835600" y="2070300"/>
            <a:ext cx="356100" cy="4155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5</a:t>
            </a:r>
            <a:r>
              <a:rPr b="0" i="0" lang="en" sz="2700" u="none" cap="none" strike="noStrike">
                <a:solidFill>
                  <a:srgbClr val="1E1E49"/>
                </a:solidFill>
                <a:latin typeface="Palanquin Dark"/>
                <a:ea typeface="Palanquin Dark"/>
                <a:cs typeface="Palanquin Dark"/>
                <a:sym typeface="Palanquin Dark"/>
              </a:rPr>
              <a:t>.</a:t>
            </a:r>
            <a:endParaRPr sz="2700"/>
          </a:p>
        </p:txBody>
      </p:sp>
      <p:sp>
        <p:nvSpPr>
          <p:cNvPr id="124" name="Google Shape;124;p11"/>
          <p:cNvSpPr txBox="1"/>
          <p:nvPr/>
        </p:nvSpPr>
        <p:spPr>
          <a:xfrm>
            <a:off x="5835600" y="2485800"/>
            <a:ext cx="356100" cy="4155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6</a:t>
            </a:r>
            <a:r>
              <a:rPr b="0" i="0" lang="en" sz="2700" u="none" cap="none" strike="noStrike">
                <a:solidFill>
                  <a:srgbClr val="1E1E49"/>
                </a:solidFill>
                <a:latin typeface="Palanquin Dark"/>
                <a:ea typeface="Palanquin Dark"/>
                <a:cs typeface="Palanquin Dark"/>
                <a:sym typeface="Palanquin Dark"/>
              </a:rPr>
              <a:t>.</a:t>
            </a:r>
            <a:endParaRPr sz="2700"/>
          </a:p>
        </p:txBody>
      </p:sp>
      <p:sp>
        <p:nvSpPr>
          <p:cNvPr id="125" name="Google Shape;125;p11"/>
          <p:cNvSpPr txBox="1"/>
          <p:nvPr/>
        </p:nvSpPr>
        <p:spPr>
          <a:xfrm>
            <a:off x="5835600" y="2901300"/>
            <a:ext cx="356100" cy="4155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7</a:t>
            </a:r>
            <a:r>
              <a:rPr b="0" i="0" lang="en" sz="2700" u="none" cap="none" strike="noStrike">
                <a:solidFill>
                  <a:srgbClr val="1E1E49"/>
                </a:solidFill>
                <a:latin typeface="Palanquin Dark"/>
                <a:ea typeface="Palanquin Dark"/>
                <a:cs typeface="Palanquin Dark"/>
                <a:sym typeface="Palanquin Dark"/>
              </a:rPr>
              <a:t>.</a:t>
            </a:r>
            <a:endParaRPr sz="2700"/>
          </a:p>
        </p:txBody>
      </p:sp>
      <p:sp>
        <p:nvSpPr>
          <p:cNvPr id="126" name="Google Shape;126;p11"/>
          <p:cNvSpPr txBox="1"/>
          <p:nvPr/>
        </p:nvSpPr>
        <p:spPr>
          <a:xfrm>
            <a:off x="5835600" y="3316800"/>
            <a:ext cx="356100" cy="4155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8</a:t>
            </a:r>
            <a:r>
              <a:rPr b="0" i="0" lang="en" sz="2700" u="none" cap="none" strike="noStrike">
                <a:solidFill>
                  <a:srgbClr val="1E1E49"/>
                </a:solidFill>
                <a:latin typeface="Palanquin Dark"/>
                <a:ea typeface="Palanquin Dark"/>
                <a:cs typeface="Palanquin Dark"/>
                <a:sym typeface="Palanquin Dark"/>
              </a:rPr>
              <a:t>.</a:t>
            </a:r>
            <a:endParaRPr sz="2700"/>
          </a:p>
        </p:txBody>
      </p:sp>
      <p:sp>
        <p:nvSpPr>
          <p:cNvPr id="127" name="Google Shape;127;p11"/>
          <p:cNvSpPr txBox="1"/>
          <p:nvPr/>
        </p:nvSpPr>
        <p:spPr>
          <a:xfrm>
            <a:off x="5835600" y="3732300"/>
            <a:ext cx="356100" cy="4155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9</a:t>
            </a:r>
            <a:r>
              <a:rPr b="0" i="0" lang="en" sz="2700" u="none" cap="none" strike="noStrike">
                <a:solidFill>
                  <a:srgbClr val="1E1E49"/>
                </a:solidFill>
                <a:latin typeface="Palanquin Dark"/>
                <a:ea typeface="Palanquin Dark"/>
                <a:cs typeface="Palanquin Dark"/>
                <a:sym typeface="Palanquin Dark"/>
              </a:rPr>
              <a:t>.</a:t>
            </a:r>
            <a:endParaRPr sz="2700"/>
          </a:p>
        </p:txBody>
      </p:sp>
      <p:sp>
        <p:nvSpPr>
          <p:cNvPr id="128" name="Google Shape;128;p11"/>
          <p:cNvSpPr txBox="1"/>
          <p:nvPr/>
        </p:nvSpPr>
        <p:spPr>
          <a:xfrm>
            <a:off x="6151300" y="1400825"/>
            <a:ext cx="3942600" cy="1320600"/>
          </a:xfrm>
          <a:prstGeom prst="rect">
            <a:avLst/>
          </a:prstGeom>
          <a:noFill/>
          <a:ln>
            <a:noFill/>
          </a:ln>
        </p:spPr>
        <p:txBody>
          <a:bodyPr anchorCtr="0" anchor="t" bIns="0" lIns="0" spcFirstLastPara="1" rIns="0" wrap="square" tIns="0">
            <a:spAutoFit/>
          </a:bodyPr>
          <a:lstStyle/>
          <a:p>
            <a:pPr indent="0" lvl="0" marL="0" rtl="0" algn="l">
              <a:lnSpc>
                <a:spcPct val="139986"/>
              </a:lnSpc>
              <a:spcBef>
                <a:spcPts val="0"/>
              </a:spcBef>
              <a:spcAft>
                <a:spcPts val="0"/>
              </a:spcAft>
              <a:buNone/>
            </a:pPr>
            <a:r>
              <a:rPr b="1" lang="en" sz="1300" u="sng">
                <a:solidFill>
                  <a:schemeClr val="dk1"/>
                </a:solidFill>
                <a:highlight>
                  <a:srgbClr val="38761D"/>
                </a:highlight>
                <a:latin typeface="Palanquin Dark"/>
                <a:ea typeface="Palanquin Dark"/>
                <a:cs typeface="Palanquin Dark"/>
                <a:sym typeface="Palanquin Dark"/>
                <a:hlinkClick action="ppaction://hlinksldjump" r:id="rId5">
                  <a:extLst>
                    <a:ext uri="{A12FA001-AC4F-418D-AE19-62706E023703}">
                      <ahyp:hlinkClr val="tx"/>
                    </a:ext>
                  </a:extLst>
                </a:hlinkClick>
              </a:rPr>
              <a:t>Socioeconomic: Endowment Assets </a:t>
            </a:r>
            <a:endParaRPr b="1" sz="13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3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3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300">
              <a:solidFill>
                <a:schemeClr val="dk1"/>
              </a:solidFill>
              <a:highlight>
                <a:srgbClr val="38761D"/>
              </a:highlight>
              <a:latin typeface="Palanquin Dark"/>
              <a:ea typeface="Palanquin Dark"/>
              <a:cs typeface="Palanquin Dark"/>
              <a:sym typeface="Palanquin Dark"/>
            </a:endParaRPr>
          </a:p>
          <a:p>
            <a:pPr indent="0" lvl="0" marL="0" marR="0" rtl="0" algn="l">
              <a:lnSpc>
                <a:spcPct val="139986"/>
              </a:lnSpc>
              <a:spcBef>
                <a:spcPts val="0"/>
              </a:spcBef>
              <a:spcAft>
                <a:spcPts val="0"/>
              </a:spcAft>
              <a:buNone/>
            </a:pPr>
            <a:r>
              <a:t/>
            </a:r>
            <a:endParaRPr b="1" sz="1300">
              <a:solidFill>
                <a:schemeClr val="dk1"/>
              </a:solidFill>
              <a:highlight>
                <a:srgbClr val="38761D"/>
              </a:highlight>
              <a:latin typeface="Palanquin Dark"/>
              <a:ea typeface="Palanquin Dark"/>
              <a:cs typeface="Palanquin Dark"/>
              <a:sym typeface="Palanquin Dark"/>
            </a:endParaRPr>
          </a:p>
        </p:txBody>
      </p:sp>
      <p:sp>
        <p:nvSpPr>
          <p:cNvPr id="129" name="Google Shape;129;p11"/>
          <p:cNvSpPr txBox="1"/>
          <p:nvPr/>
        </p:nvSpPr>
        <p:spPr>
          <a:xfrm>
            <a:off x="6151300" y="1762550"/>
            <a:ext cx="2844300" cy="877200"/>
          </a:xfrm>
          <a:prstGeom prst="rect">
            <a:avLst/>
          </a:prstGeom>
          <a:noFill/>
          <a:ln>
            <a:noFill/>
          </a:ln>
        </p:spPr>
        <p:txBody>
          <a:bodyPr anchorCtr="0" anchor="t" bIns="0" lIns="0" spcFirstLastPara="1" rIns="0" wrap="square" tIns="0">
            <a:spAutoFit/>
          </a:bodyPr>
          <a:lstStyle/>
          <a:p>
            <a:pPr indent="0" lvl="0" marL="0" rtl="0" algn="l">
              <a:lnSpc>
                <a:spcPct val="139986"/>
              </a:lnSpc>
              <a:spcBef>
                <a:spcPts val="0"/>
              </a:spcBef>
              <a:spcAft>
                <a:spcPts val="0"/>
              </a:spcAft>
              <a:buNone/>
            </a:pPr>
            <a:r>
              <a:rPr b="1" lang="en" sz="1500" u="sng">
                <a:solidFill>
                  <a:schemeClr val="dk1"/>
                </a:solidFill>
                <a:highlight>
                  <a:srgbClr val="38761D"/>
                </a:highlight>
                <a:latin typeface="Palanquin Dark"/>
                <a:ea typeface="Palanquin Dark"/>
                <a:cs typeface="Palanquin Dark"/>
                <a:sym typeface="Palanquin Dark"/>
                <a:hlinkClick action="ppaction://hlinksldjump" r:id="rId6">
                  <a:extLst>
                    <a:ext uri="{A12FA001-AC4F-418D-AE19-62706E023703}">
                      <ahyp:hlinkClr val="tx"/>
                    </a:ext>
                  </a:extLst>
                </a:hlinkClick>
              </a:rPr>
              <a:t>Geographic: SAT Scores</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marR="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p:txBody>
      </p:sp>
      <p:sp>
        <p:nvSpPr>
          <p:cNvPr id="130" name="Google Shape;130;p11"/>
          <p:cNvSpPr txBox="1"/>
          <p:nvPr/>
        </p:nvSpPr>
        <p:spPr>
          <a:xfrm>
            <a:off x="6151300" y="2197275"/>
            <a:ext cx="2844300" cy="877200"/>
          </a:xfrm>
          <a:prstGeom prst="rect">
            <a:avLst/>
          </a:prstGeom>
          <a:noFill/>
          <a:ln>
            <a:noFill/>
          </a:ln>
        </p:spPr>
        <p:txBody>
          <a:bodyPr anchorCtr="0" anchor="t" bIns="0" lIns="0" spcFirstLastPara="1" rIns="0" wrap="square" tIns="0">
            <a:spAutoFit/>
          </a:bodyPr>
          <a:lstStyle/>
          <a:p>
            <a:pPr indent="0" lvl="0" marL="0" rtl="0" algn="l">
              <a:lnSpc>
                <a:spcPct val="139986"/>
              </a:lnSpc>
              <a:spcBef>
                <a:spcPts val="0"/>
              </a:spcBef>
              <a:spcAft>
                <a:spcPts val="0"/>
              </a:spcAft>
              <a:buNone/>
            </a:pPr>
            <a:r>
              <a:rPr b="1" lang="en" sz="1500" u="sng">
                <a:solidFill>
                  <a:schemeClr val="dk1"/>
                </a:solidFill>
                <a:highlight>
                  <a:srgbClr val="38761D"/>
                </a:highlight>
                <a:latin typeface="Palanquin Dark"/>
                <a:ea typeface="Palanquin Dark"/>
                <a:cs typeface="Palanquin Dark"/>
                <a:sym typeface="Palanquin Dark"/>
                <a:hlinkClick action="ppaction://hlinksldjump" r:id="rId7">
                  <a:extLst>
                    <a:ext uri="{A12FA001-AC4F-418D-AE19-62706E023703}">
                      <ahyp:hlinkClr val="tx"/>
                    </a:ext>
                  </a:extLst>
                </a:hlinkClick>
              </a:rPr>
              <a:t>Socioeconomic</a:t>
            </a:r>
            <a:r>
              <a:rPr b="1" lang="en" sz="1500" u="sng">
                <a:solidFill>
                  <a:schemeClr val="dk1"/>
                </a:solidFill>
                <a:highlight>
                  <a:srgbClr val="38761D"/>
                </a:highlight>
                <a:latin typeface="Palanquin Dark"/>
                <a:ea typeface="Palanquin Dark"/>
                <a:cs typeface="Palanquin Dark"/>
                <a:sym typeface="Palanquin Dark"/>
                <a:hlinkClick action="ppaction://hlinksldjump" r:id="rId8">
                  <a:extLst>
                    <a:ext uri="{A12FA001-AC4F-418D-AE19-62706E023703}">
                      <ahyp:hlinkClr val="tx"/>
                    </a:ext>
                  </a:extLst>
                </a:hlinkClick>
              </a:rPr>
              <a:t>: NC - HBCU</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marR="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p:txBody>
      </p:sp>
      <p:sp>
        <p:nvSpPr>
          <p:cNvPr id="131" name="Google Shape;131;p11"/>
          <p:cNvSpPr txBox="1"/>
          <p:nvPr/>
        </p:nvSpPr>
        <p:spPr>
          <a:xfrm>
            <a:off x="6151300" y="2566550"/>
            <a:ext cx="1897200" cy="1523700"/>
          </a:xfrm>
          <a:prstGeom prst="rect">
            <a:avLst/>
          </a:prstGeom>
          <a:noFill/>
          <a:ln>
            <a:noFill/>
          </a:ln>
        </p:spPr>
        <p:txBody>
          <a:bodyPr anchorCtr="0" anchor="t" bIns="0" lIns="0" spcFirstLastPara="1" rIns="0" wrap="square" tIns="0">
            <a:spAutoFit/>
          </a:bodyPr>
          <a:lstStyle/>
          <a:p>
            <a:pPr indent="0" lvl="0" marL="0" rtl="0" algn="l">
              <a:lnSpc>
                <a:spcPct val="139986"/>
              </a:lnSpc>
              <a:spcBef>
                <a:spcPts val="0"/>
              </a:spcBef>
              <a:spcAft>
                <a:spcPts val="0"/>
              </a:spcAft>
              <a:buNone/>
            </a:pPr>
            <a:r>
              <a:rPr b="1" lang="en" sz="1500" u="sng">
                <a:solidFill>
                  <a:schemeClr val="dk1"/>
                </a:solidFill>
                <a:highlight>
                  <a:srgbClr val="38761D"/>
                </a:highlight>
                <a:latin typeface="Palanquin Dark"/>
                <a:ea typeface="Palanquin Dark"/>
                <a:cs typeface="Palanquin Dark"/>
                <a:sym typeface="Palanquin Dark"/>
                <a:hlinkClick action="ppaction://hlinksldjump" r:id="rId9">
                  <a:extLst>
                    <a:ext uri="{A12FA001-AC4F-418D-AE19-62706E023703}">
                      <ahyp:hlinkClr val="tx"/>
                    </a:ext>
                  </a:extLst>
                </a:hlinkClick>
              </a:rPr>
              <a:t>Demographics: Race</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marR="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p:txBody>
      </p:sp>
      <p:sp>
        <p:nvSpPr>
          <p:cNvPr id="132" name="Google Shape;132;p11"/>
          <p:cNvSpPr txBox="1"/>
          <p:nvPr/>
        </p:nvSpPr>
        <p:spPr>
          <a:xfrm>
            <a:off x="6151300" y="3001475"/>
            <a:ext cx="2674200" cy="2493300"/>
          </a:xfrm>
          <a:prstGeom prst="rect">
            <a:avLst/>
          </a:prstGeom>
          <a:noFill/>
          <a:ln>
            <a:noFill/>
          </a:ln>
        </p:spPr>
        <p:txBody>
          <a:bodyPr anchorCtr="0" anchor="t" bIns="0" lIns="0" spcFirstLastPara="1" rIns="0" wrap="square" tIns="0">
            <a:spAutoFit/>
          </a:bodyPr>
          <a:lstStyle/>
          <a:p>
            <a:pPr indent="0" lvl="0" marL="0" rtl="0" algn="l">
              <a:lnSpc>
                <a:spcPct val="139986"/>
              </a:lnSpc>
              <a:spcBef>
                <a:spcPts val="0"/>
              </a:spcBef>
              <a:spcAft>
                <a:spcPts val="0"/>
              </a:spcAft>
              <a:buNone/>
            </a:pPr>
            <a:r>
              <a:rPr b="1" lang="en" sz="1500" u="sng">
                <a:solidFill>
                  <a:schemeClr val="dk1"/>
                </a:solidFill>
                <a:highlight>
                  <a:srgbClr val="38761D"/>
                </a:highlight>
                <a:latin typeface="Palanquin Dark"/>
                <a:ea typeface="Palanquin Dark"/>
                <a:cs typeface="Palanquin Dark"/>
                <a:sym typeface="Palanquin Dark"/>
                <a:hlinkClick action="ppaction://hlinksldjump" r:id="rId10">
                  <a:extLst>
                    <a:ext uri="{A12FA001-AC4F-418D-AE19-62706E023703}">
                      <ahyp:hlinkClr val="tx"/>
                    </a:ext>
                  </a:extLst>
                </a:hlinkClick>
              </a:rPr>
              <a:t>Demographics: Gender</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a:p>
            <a:pPr indent="0" lvl="0" marL="0" marR="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p:txBody>
      </p:sp>
      <p:sp>
        <p:nvSpPr>
          <p:cNvPr id="133" name="Google Shape;133;p11"/>
          <p:cNvSpPr txBox="1"/>
          <p:nvPr/>
        </p:nvSpPr>
        <p:spPr>
          <a:xfrm>
            <a:off x="6151300" y="3443750"/>
            <a:ext cx="2844300" cy="554100"/>
          </a:xfrm>
          <a:prstGeom prst="rect">
            <a:avLst/>
          </a:prstGeom>
          <a:noFill/>
          <a:ln>
            <a:noFill/>
          </a:ln>
        </p:spPr>
        <p:txBody>
          <a:bodyPr anchorCtr="0" anchor="t" bIns="0" lIns="0" spcFirstLastPara="1" rIns="0" wrap="square" tIns="0">
            <a:spAutoFit/>
          </a:bodyPr>
          <a:lstStyle/>
          <a:p>
            <a:pPr indent="0" lvl="0" marL="0" rtl="0" algn="l">
              <a:lnSpc>
                <a:spcPct val="139986"/>
              </a:lnSpc>
              <a:spcBef>
                <a:spcPts val="0"/>
              </a:spcBef>
              <a:spcAft>
                <a:spcPts val="0"/>
              </a:spcAft>
              <a:buNone/>
            </a:pPr>
            <a:r>
              <a:rPr b="1" lang="en" sz="1500" u="sng">
                <a:solidFill>
                  <a:schemeClr val="dk1"/>
                </a:solidFill>
                <a:highlight>
                  <a:srgbClr val="38761D"/>
                </a:highlight>
                <a:latin typeface="Palanquin Dark"/>
                <a:ea typeface="Palanquin Dark"/>
                <a:cs typeface="Palanquin Dark"/>
                <a:sym typeface="Palanquin Dark"/>
                <a:hlinkClick action="ppaction://hlinksldjump" r:id="rId11">
                  <a:extLst>
                    <a:ext uri="{A12FA001-AC4F-418D-AE19-62706E023703}">
                      <ahyp:hlinkClr val="tx"/>
                    </a:ext>
                  </a:extLst>
                </a:hlinkClick>
              </a:rPr>
              <a:t>Geographic: Freshman Intakes </a:t>
            </a:r>
            <a:endParaRPr b="1" sz="1500">
              <a:solidFill>
                <a:schemeClr val="dk1"/>
              </a:solidFill>
              <a:highlight>
                <a:srgbClr val="38761D"/>
              </a:highlight>
              <a:latin typeface="Palanquin Dark"/>
              <a:ea typeface="Palanquin Dark"/>
              <a:cs typeface="Palanquin Dark"/>
              <a:sym typeface="Palanquin Dark"/>
            </a:endParaRPr>
          </a:p>
          <a:p>
            <a:pPr indent="0" lvl="0" marL="0" marR="0" rtl="0" algn="l">
              <a:lnSpc>
                <a:spcPct val="139986"/>
              </a:lnSpc>
              <a:spcBef>
                <a:spcPts val="0"/>
              </a:spcBef>
              <a:spcAft>
                <a:spcPts val="0"/>
              </a:spcAft>
              <a:buNone/>
            </a:pPr>
            <a:r>
              <a:t/>
            </a:r>
            <a:endParaRPr b="1" sz="1500">
              <a:solidFill>
                <a:schemeClr val="dk1"/>
              </a:solidFill>
              <a:highlight>
                <a:srgbClr val="38761D"/>
              </a:highlight>
              <a:latin typeface="Palanquin Dark"/>
              <a:ea typeface="Palanquin Dark"/>
              <a:cs typeface="Palanquin Dark"/>
              <a:sym typeface="Palanquin Dark"/>
            </a:endParaRPr>
          </a:p>
        </p:txBody>
      </p:sp>
      <p:sp>
        <p:nvSpPr>
          <p:cNvPr id="134" name="Google Shape;134;p11"/>
          <p:cNvSpPr txBox="1"/>
          <p:nvPr/>
        </p:nvSpPr>
        <p:spPr>
          <a:xfrm>
            <a:off x="6151300" y="3870925"/>
            <a:ext cx="1897200" cy="231000"/>
          </a:xfrm>
          <a:prstGeom prst="rect">
            <a:avLst/>
          </a:prstGeom>
          <a:noFill/>
          <a:ln>
            <a:noFill/>
          </a:ln>
        </p:spPr>
        <p:txBody>
          <a:bodyPr anchorCtr="0" anchor="t" bIns="0" lIns="0" spcFirstLastPara="1" rIns="0" wrap="square" tIns="0">
            <a:spAutoFit/>
          </a:bodyPr>
          <a:lstStyle/>
          <a:p>
            <a:pPr indent="0" lvl="0" marL="0" rtl="0" algn="l">
              <a:lnSpc>
                <a:spcPct val="139986"/>
              </a:lnSpc>
              <a:spcBef>
                <a:spcPts val="0"/>
              </a:spcBef>
              <a:spcAft>
                <a:spcPts val="0"/>
              </a:spcAft>
              <a:buNone/>
            </a:pPr>
            <a:r>
              <a:rPr b="1" lang="en" sz="1500" u="sng">
                <a:solidFill>
                  <a:schemeClr val="dk1"/>
                </a:solidFill>
                <a:highlight>
                  <a:srgbClr val="38761D"/>
                </a:highlight>
                <a:latin typeface="Palanquin Dark"/>
                <a:ea typeface="Palanquin Dark"/>
                <a:cs typeface="Palanquin Dark"/>
                <a:sym typeface="Palanquin Dark"/>
                <a:hlinkClick action="ppaction://hlinksldjump" r:id="rId12">
                  <a:extLst>
                    <a:ext uri="{A12FA001-AC4F-418D-AE19-62706E023703}">
                      <ahyp:hlinkClr val="tx"/>
                    </a:ext>
                  </a:extLst>
                </a:hlinkClick>
              </a:rPr>
              <a:t>Future Scope</a:t>
            </a:r>
            <a:endParaRPr b="1" sz="1500">
              <a:solidFill>
                <a:schemeClr val="dk1"/>
              </a:solidFill>
              <a:highlight>
                <a:srgbClr val="38761D"/>
              </a:highlight>
              <a:latin typeface="Palanquin Dark"/>
              <a:ea typeface="Palanquin Dark"/>
              <a:cs typeface="Palanquin Dark"/>
              <a:sym typeface="Palanquin Dark"/>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138" name="Shape 138"/>
        <p:cNvGrpSpPr/>
        <p:nvPr/>
      </p:nvGrpSpPr>
      <p:grpSpPr>
        <a:xfrm>
          <a:off x="0" y="0"/>
          <a:ext cx="0" cy="0"/>
          <a:chOff x="0" y="0"/>
          <a:chExt cx="0" cy="0"/>
        </a:xfrm>
      </p:grpSpPr>
      <p:pic>
        <p:nvPicPr>
          <p:cNvPr id="139" name="Google Shape;139;p12"/>
          <p:cNvPicPr preferRelativeResize="0"/>
          <p:nvPr/>
        </p:nvPicPr>
        <p:blipFill rotWithShape="1">
          <a:blip r:embed="rId3">
            <a:alphaModFix/>
          </a:blip>
          <a:srcRect b="21817" l="27536" r="35381" t="2951"/>
          <a:stretch/>
        </p:blipFill>
        <p:spPr>
          <a:xfrm>
            <a:off x="4974830" y="-14474"/>
            <a:ext cx="3807656" cy="5146832"/>
          </a:xfrm>
          <a:prstGeom prst="rect">
            <a:avLst/>
          </a:prstGeom>
          <a:noFill/>
          <a:ln>
            <a:noFill/>
          </a:ln>
        </p:spPr>
      </p:pic>
      <p:grpSp>
        <p:nvGrpSpPr>
          <p:cNvPr id="140" name="Google Shape;140;p12"/>
          <p:cNvGrpSpPr/>
          <p:nvPr/>
        </p:nvGrpSpPr>
        <p:grpSpPr>
          <a:xfrm>
            <a:off x="8995550" y="-72330"/>
            <a:ext cx="148450" cy="5215830"/>
            <a:chOff x="0" y="-38100"/>
            <a:chExt cx="78196" cy="2747433"/>
          </a:xfrm>
        </p:grpSpPr>
        <p:sp>
          <p:nvSpPr>
            <p:cNvPr id="141" name="Google Shape;141;p12"/>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142" name="Google Shape;142;p12"/>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143" name="Google Shape;143;p12"/>
          <p:cNvGrpSpPr/>
          <p:nvPr/>
        </p:nvGrpSpPr>
        <p:grpSpPr>
          <a:xfrm>
            <a:off x="0" y="-72330"/>
            <a:ext cx="148450" cy="5215830"/>
            <a:chOff x="0" y="-38100"/>
            <a:chExt cx="78196" cy="2747433"/>
          </a:xfrm>
        </p:grpSpPr>
        <p:sp>
          <p:nvSpPr>
            <p:cNvPr id="144" name="Google Shape;144;p12"/>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145" name="Google Shape;145;p12"/>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46" name="Google Shape;146;p12"/>
          <p:cNvSpPr txBox="1"/>
          <p:nvPr/>
        </p:nvSpPr>
        <p:spPr>
          <a:xfrm>
            <a:off x="-303150" y="150150"/>
            <a:ext cx="8235600" cy="507900"/>
          </a:xfrm>
          <a:prstGeom prst="rect">
            <a:avLst/>
          </a:prstGeom>
          <a:noFill/>
          <a:ln>
            <a:noFill/>
          </a:ln>
        </p:spPr>
        <p:txBody>
          <a:bodyPr anchorCtr="0" anchor="t" bIns="0" lIns="0" spcFirstLastPara="1" rIns="0" wrap="square" tIns="0">
            <a:spAutoFit/>
          </a:bodyPr>
          <a:lstStyle/>
          <a:p>
            <a:pPr indent="0" lvl="0" marL="0" marR="0" rtl="0" algn="ctr">
              <a:lnSpc>
                <a:spcPct val="139996"/>
              </a:lnSpc>
              <a:spcBef>
                <a:spcPts val="0"/>
              </a:spcBef>
              <a:spcAft>
                <a:spcPts val="0"/>
              </a:spcAft>
              <a:buNone/>
            </a:pPr>
            <a:r>
              <a:rPr lang="en" sz="3300">
                <a:solidFill>
                  <a:srgbClr val="FFFFFF"/>
                </a:solidFill>
                <a:highlight>
                  <a:srgbClr val="38761D"/>
                </a:highlight>
                <a:latin typeface="Palanquin Dark"/>
                <a:ea typeface="Palanquin Dark"/>
                <a:cs typeface="Palanquin Dark"/>
                <a:sym typeface="Palanquin Dark"/>
              </a:rPr>
              <a:t>Background</a:t>
            </a:r>
            <a:endParaRPr sz="3300">
              <a:highlight>
                <a:srgbClr val="38761D"/>
              </a:highlight>
            </a:endParaRPr>
          </a:p>
        </p:txBody>
      </p:sp>
      <p:sp>
        <p:nvSpPr>
          <p:cNvPr id="147" name="Google Shape;147;p12"/>
          <p:cNvSpPr txBox="1"/>
          <p:nvPr/>
        </p:nvSpPr>
        <p:spPr>
          <a:xfrm>
            <a:off x="666551" y="888475"/>
            <a:ext cx="4203300" cy="42915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 sz="1700">
                <a:solidFill>
                  <a:srgbClr val="FFFFFF"/>
                </a:solidFill>
                <a:latin typeface="Palanquin Dark"/>
                <a:ea typeface="Palanquin Dark"/>
                <a:cs typeface="Palanquin Dark"/>
                <a:sym typeface="Palanquin Dark"/>
              </a:rPr>
              <a:t>The United States is a global leader in post-secondary education providing opportunities for students in diverse backgrounds. Since 1965, affirmative action policies implemented during the Civil Rights Movement aimed to level the playground for minorities and those from underprivileged settings. However, in June 2023 the Supreme Court’s landmark decision to repeal affirmative action marks a significant turning point in US education policy.</a:t>
            </a:r>
            <a:endParaRPr sz="1700"/>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151" name="Shape 151"/>
        <p:cNvGrpSpPr/>
        <p:nvPr/>
      </p:nvGrpSpPr>
      <p:grpSpPr>
        <a:xfrm>
          <a:off x="0" y="0"/>
          <a:ext cx="0" cy="0"/>
          <a:chOff x="0" y="0"/>
          <a:chExt cx="0" cy="0"/>
        </a:xfrm>
      </p:grpSpPr>
      <p:grpSp>
        <p:nvGrpSpPr>
          <p:cNvPr id="152" name="Google Shape;152;p13"/>
          <p:cNvGrpSpPr/>
          <p:nvPr/>
        </p:nvGrpSpPr>
        <p:grpSpPr>
          <a:xfrm>
            <a:off x="0" y="2499420"/>
            <a:ext cx="9144000" cy="2644080"/>
            <a:chOff x="0" y="-38100"/>
            <a:chExt cx="4816593" cy="1392767"/>
          </a:xfrm>
        </p:grpSpPr>
        <p:sp>
          <p:nvSpPr>
            <p:cNvPr id="153" name="Google Shape;153;p13"/>
            <p:cNvSpPr/>
            <p:nvPr/>
          </p:nvSpPr>
          <p:spPr>
            <a:xfrm>
              <a:off x="0" y="0"/>
              <a:ext cx="4816592" cy="1354667"/>
            </a:xfrm>
            <a:custGeom>
              <a:rect b="b" l="l" r="r" t="t"/>
              <a:pathLst>
                <a:path extrusionOk="0" h="1354667" w="4816592">
                  <a:moveTo>
                    <a:pt x="0" y="0"/>
                  </a:moveTo>
                  <a:lnTo>
                    <a:pt x="4816592" y="0"/>
                  </a:lnTo>
                  <a:lnTo>
                    <a:pt x="4816592" y="1354667"/>
                  </a:lnTo>
                  <a:lnTo>
                    <a:pt x="0" y="1354667"/>
                  </a:lnTo>
                  <a:close/>
                </a:path>
              </a:pathLst>
            </a:custGeom>
            <a:solidFill>
              <a:srgbClr val="01045F">
                <a:alpha val="48235"/>
              </a:srgbClr>
            </a:solidFill>
            <a:ln>
              <a:noFill/>
            </a:ln>
          </p:spPr>
        </p:sp>
        <p:sp>
          <p:nvSpPr>
            <p:cNvPr id="154" name="Google Shape;154;p13"/>
            <p:cNvSpPr txBox="1"/>
            <p:nvPr/>
          </p:nvSpPr>
          <p:spPr>
            <a:xfrm>
              <a:off x="0" y="-38100"/>
              <a:ext cx="4816593" cy="1392767"/>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155" name="Google Shape;155;p13"/>
          <p:cNvPicPr preferRelativeResize="0"/>
          <p:nvPr/>
        </p:nvPicPr>
        <p:blipFill>
          <a:blip r:embed="rId3">
            <a:alphaModFix/>
          </a:blip>
          <a:stretch>
            <a:fillRect/>
          </a:stretch>
        </p:blipFill>
        <p:spPr>
          <a:xfrm>
            <a:off x="322250" y="138839"/>
            <a:ext cx="3867801" cy="5004660"/>
          </a:xfrm>
          <a:prstGeom prst="rect">
            <a:avLst/>
          </a:prstGeom>
          <a:noFill/>
          <a:ln>
            <a:noFill/>
          </a:ln>
        </p:spPr>
      </p:pic>
      <p:grpSp>
        <p:nvGrpSpPr>
          <p:cNvPr id="156" name="Google Shape;156;p13"/>
          <p:cNvGrpSpPr/>
          <p:nvPr/>
        </p:nvGrpSpPr>
        <p:grpSpPr>
          <a:xfrm>
            <a:off x="8995550" y="-72330"/>
            <a:ext cx="148450" cy="5215830"/>
            <a:chOff x="0" y="-38100"/>
            <a:chExt cx="78196" cy="2747433"/>
          </a:xfrm>
        </p:grpSpPr>
        <p:sp>
          <p:nvSpPr>
            <p:cNvPr id="157" name="Google Shape;157;p13"/>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158" name="Google Shape;158;p13"/>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159" name="Google Shape;159;p13"/>
          <p:cNvGrpSpPr/>
          <p:nvPr/>
        </p:nvGrpSpPr>
        <p:grpSpPr>
          <a:xfrm>
            <a:off x="0" y="-72330"/>
            <a:ext cx="148450" cy="5215830"/>
            <a:chOff x="0" y="-38100"/>
            <a:chExt cx="78196" cy="2747433"/>
          </a:xfrm>
        </p:grpSpPr>
        <p:sp>
          <p:nvSpPr>
            <p:cNvPr id="160" name="Google Shape;160;p13"/>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161" name="Google Shape;161;p13"/>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62" name="Google Shape;162;p13"/>
          <p:cNvSpPr txBox="1"/>
          <p:nvPr/>
        </p:nvSpPr>
        <p:spPr>
          <a:xfrm>
            <a:off x="3557125" y="207611"/>
            <a:ext cx="2943600" cy="507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3300">
                <a:solidFill>
                  <a:schemeClr val="dk1"/>
                </a:solidFill>
                <a:highlight>
                  <a:srgbClr val="38761D"/>
                </a:highlight>
                <a:latin typeface="Palanquin Dark"/>
                <a:ea typeface="Palanquin Dark"/>
                <a:cs typeface="Palanquin Dark"/>
                <a:sym typeface="Palanquin Dark"/>
              </a:rPr>
              <a:t>Aim:</a:t>
            </a:r>
            <a:endParaRPr sz="3300">
              <a:solidFill>
                <a:schemeClr val="dk1"/>
              </a:solidFill>
              <a:highlight>
                <a:srgbClr val="38761D"/>
              </a:highlight>
            </a:endParaRPr>
          </a:p>
        </p:txBody>
      </p:sp>
      <p:sp>
        <p:nvSpPr>
          <p:cNvPr id="163" name="Google Shape;163;p13"/>
          <p:cNvSpPr txBox="1"/>
          <p:nvPr/>
        </p:nvSpPr>
        <p:spPr>
          <a:xfrm>
            <a:off x="4063425" y="3025713"/>
            <a:ext cx="4854300" cy="1360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 sz="1700">
                <a:solidFill>
                  <a:srgbClr val="FFFFFF"/>
                </a:solidFill>
                <a:latin typeface="Palanquin Dark"/>
                <a:ea typeface="Palanquin Dark"/>
                <a:cs typeface="Palanquin Dark"/>
                <a:sym typeface="Palanquin Dark"/>
              </a:rPr>
              <a:t>This project aims to visualize the impact of the decision by analyzing data related to college admissions and enrollments across demographic groups.</a:t>
            </a:r>
            <a:endParaRPr sz="1700"/>
          </a:p>
        </p:txBody>
      </p:sp>
      <p:pic>
        <p:nvPicPr>
          <p:cNvPr descr="a pool cue is in the center of a white target on a green background (Provided by Tenor)" id="164" name="Google Shape;164;p13"/>
          <p:cNvPicPr preferRelativeResize="0"/>
          <p:nvPr/>
        </p:nvPicPr>
        <p:blipFill>
          <a:blip r:embed="rId4">
            <a:alphaModFix/>
          </a:blip>
          <a:stretch>
            <a:fillRect/>
          </a:stretch>
        </p:blipFill>
        <p:spPr>
          <a:xfrm>
            <a:off x="5776675" y="207600"/>
            <a:ext cx="2190025" cy="2190025"/>
          </a:xfrm>
          <a:prstGeom prst="rect">
            <a:avLst/>
          </a:prstGeom>
          <a:noFill/>
          <a:ln>
            <a:noFill/>
          </a:ln>
        </p:spPr>
      </p:pic>
    </p:spTree>
  </p:cSld>
  <p:clrMapOvr>
    <a:masterClrMapping/>
  </p:clrMapOvr>
  <p:transition>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168" name="Shape 168"/>
        <p:cNvGrpSpPr/>
        <p:nvPr/>
      </p:nvGrpSpPr>
      <p:grpSpPr>
        <a:xfrm>
          <a:off x="0" y="0"/>
          <a:ext cx="0" cy="0"/>
          <a:chOff x="0" y="0"/>
          <a:chExt cx="0" cy="0"/>
        </a:xfrm>
      </p:grpSpPr>
      <p:pic>
        <p:nvPicPr>
          <p:cNvPr id="169" name="Google Shape;169;p14"/>
          <p:cNvPicPr preferRelativeResize="0"/>
          <p:nvPr/>
        </p:nvPicPr>
        <p:blipFill rotWithShape="1">
          <a:blip r:embed="rId3">
            <a:alphaModFix/>
          </a:blip>
          <a:srcRect b="27770" l="0" r="0" t="27775"/>
          <a:stretch/>
        </p:blipFill>
        <p:spPr>
          <a:xfrm>
            <a:off x="0" y="0"/>
            <a:ext cx="9143998" cy="2708218"/>
          </a:xfrm>
          <a:prstGeom prst="rect">
            <a:avLst/>
          </a:prstGeom>
          <a:noFill/>
          <a:ln>
            <a:noFill/>
          </a:ln>
        </p:spPr>
      </p:pic>
      <p:grpSp>
        <p:nvGrpSpPr>
          <p:cNvPr id="170" name="Google Shape;170;p14"/>
          <p:cNvGrpSpPr/>
          <p:nvPr/>
        </p:nvGrpSpPr>
        <p:grpSpPr>
          <a:xfrm>
            <a:off x="0" y="2356961"/>
            <a:ext cx="9144000" cy="2786539"/>
            <a:chOff x="0" y="-38100"/>
            <a:chExt cx="4816593" cy="1467807"/>
          </a:xfrm>
        </p:grpSpPr>
        <p:sp>
          <p:nvSpPr>
            <p:cNvPr id="171" name="Google Shape;171;p14"/>
            <p:cNvSpPr/>
            <p:nvPr/>
          </p:nvSpPr>
          <p:spPr>
            <a:xfrm>
              <a:off x="0" y="0"/>
              <a:ext cx="4816592" cy="1429707"/>
            </a:xfrm>
            <a:custGeom>
              <a:rect b="b" l="l" r="r" t="t"/>
              <a:pathLst>
                <a:path extrusionOk="0" h="1429707" w="4816592">
                  <a:moveTo>
                    <a:pt x="0" y="0"/>
                  </a:moveTo>
                  <a:lnTo>
                    <a:pt x="4816592" y="0"/>
                  </a:lnTo>
                  <a:lnTo>
                    <a:pt x="4816592" y="1429707"/>
                  </a:lnTo>
                  <a:lnTo>
                    <a:pt x="0" y="1429707"/>
                  </a:lnTo>
                  <a:close/>
                </a:path>
              </a:pathLst>
            </a:custGeom>
            <a:solidFill>
              <a:srgbClr val="01045F">
                <a:alpha val="48235"/>
              </a:srgbClr>
            </a:solidFill>
            <a:ln>
              <a:noFill/>
            </a:ln>
          </p:spPr>
        </p:sp>
        <p:sp>
          <p:nvSpPr>
            <p:cNvPr id="172" name="Google Shape;172;p14"/>
            <p:cNvSpPr txBox="1"/>
            <p:nvPr/>
          </p:nvSpPr>
          <p:spPr>
            <a:xfrm>
              <a:off x="0" y="-38100"/>
              <a:ext cx="4816593" cy="1467807"/>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173" name="Google Shape;173;p14"/>
          <p:cNvGrpSpPr/>
          <p:nvPr/>
        </p:nvGrpSpPr>
        <p:grpSpPr>
          <a:xfrm>
            <a:off x="8995550" y="-72330"/>
            <a:ext cx="148450" cy="5215830"/>
            <a:chOff x="0" y="-38100"/>
            <a:chExt cx="78196" cy="2747433"/>
          </a:xfrm>
        </p:grpSpPr>
        <p:sp>
          <p:nvSpPr>
            <p:cNvPr id="174" name="Google Shape;174;p14"/>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175" name="Google Shape;175;p14"/>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176" name="Google Shape;176;p14"/>
          <p:cNvGrpSpPr/>
          <p:nvPr/>
        </p:nvGrpSpPr>
        <p:grpSpPr>
          <a:xfrm>
            <a:off x="0" y="-72330"/>
            <a:ext cx="148450" cy="5215830"/>
            <a:chOff x="0" y="-38100"/>
            <a:chExt cx="78196" cy="2747433"/>
          </a:xfrm>
        </p:grpSpPr>
        <p:sp>
          <p:nvSpPr>
            <p:cNvPr id="177" name="Google Shape;177;p14"/>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178" name="Google Shape;178;p14"/>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79" name="Google Shape;179;p14"/>
          <p:cNvSpPr txBox="1"/>
          <p:nvPr/>
        </p:nvSpPr>
        <p:spPr>
          <a:xfrm>
            <a:off x="339575" y="2860112"/>
            <a:ext cx="2943600" cy="507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3300">
                <a:solidFill>
                  <a:schemeClr val="dk1"/>
                </a:solidFill>
                <a:highlight>
                  <a:srgbClr val="38761D"/>
                </a:highlight>
                <a:latin typeface="Palanquin Dark"/>
                <a:ea typeface="Palanquin Dark"/>
                <a:cs typeface="Palanquin Dark"/>
                <a:sym typeface="Palanquin Dark"/>
              </a:rPr>
              <a:t>Question</a:t>
            </a:r>
            <a:r>
              <a:rPr b="1" lang="en" sz="3300">
                <a:solidFill>
                  <a:schemeClr val="dk1"/>
                </a:solidFill>
                <a:highlight>
                  <a:srgbClr val="38761D"/>
                </a:highlight>
                <a:latin typeface="Palanquin Dark"/>
                <a:ea typeface="Palanquin Dark"/>
                <a:cs typeface="Palanquin Dark"/>
                <a:sym typeface="Palanquin Dark"/>
              </a:rPr>
              <a:t>:</a:t>
            </a:r>
            <a:endParaRPr sz="3300">
              <a:solidFill>
                <a:schemeClr val="dk1"/>
              </a:solidFill>
              <a:highlight>
                <a:srgbClr val="38761D"/>
              </a:highlight>
            </a:endParaRPr>
          </a:p>
        </p:txBody>
      </p:sp>
      <p:sp>
        <p:nvSpPr>
          <p:cNvPr id="180" name="Google Shape;180;p14"/>
          <p:cNvSpPr txBox="1"/>
          <p:nvPr/>
        </p:nvSpPr>
        <p:spPr>
          <a:xfrm>
            <a:off x="2415425" y="2860100"/>
            <a:ext cx="6421500" cy="1727100"/>
          </a:xfrm>
          <a:prstGeom prst="rect">
            <a:avLst/>
          </a:prstGeom>
          <a:noFill/>
          <a:ln>
            <a:noFill/>
          </a:ln>
        </p:spPr>
        <p:txBody>
          <a:bodyPr anchorCtr="0" anchor="t" bIns="0" lIns="0" spcFirstLastPara="1" rIns="0" wrap="square" tIns="0">
            <a:spAutoFit/>
          </a:bodyPr>
          <a:lstStyle/>
          <a:p>
            <a:pPr indent="0" lvl="0" marL="0" rtl="0" algn="l">
              <a:lnSpc>
                <a:spcPct val="140000"/>
              </a:lnSpc>
              <a:spcBef>
                <a:spcPts val="0"/>
              </a:spcBef>
              <a:spcAft>
                <a:spcPts val="0"/>
              </a:spcAft>
              <a:buNone/>
            </a:pPr>
            <a:r>
              <a:rPr lang="en" sz="1700">
                <a:solidFill>
                  <a:srgbClr val="FFFFFF"/>
                </a:solidFill>
                <a:latin typeface="Palanquin Dark"/>
                <a:ea typeface="Palanquin Dark"/>
                <a:cs typeface="Palanquin Dark"/>
                <a:sym typeface="Palanquin Dark"/>
              </a:rPr>
              <a:t>What does the data reveal about college admissions and enrollment demographics? What insights can we gain into the potential implications of this policy shift?</a:t>
            </a:r>
            <a:endParaRPr sz="1700">
              <a:solidFill>
                <a:srgbClr val="FFFFFF"/>
              </a:solidFill>
              <a:latin typeface="Palanquin Dark"/>
              <a:ea typeface="Palanquin Dark"/>
              <a:cs typeface="Palanquin Dark"/>
              <a:sym typeface="Palanquin Dark"/>
            </a:endParaRPr>
          </a:p>
          <a:p>
            <a:pPr indent="0" lvl="0" marL="0" rtl="0" algn="l">
              <a:lnSpc>
                <a:spcPct val="140000"/>
              </a:lnSpc>
              <a:spcBef>
                <a:spcPts val="0"/>
              </a:spcBef>
              <a:spcAft>
                <a:spcPts val="0"/>
              </a:spcAft>
              <a:buNone/>
            </a:pPr>
            <a:r>
              <a:t/>
            </a:r>
            <a:endParaRPr sz="1700">
              <a:solidFill>
                <a:srgbClr val="FFFFFF"/>
              </a:solidFill>
              <a:latin typeface="Palanquin Dark"/>
              <a:ea typeface="Palanquin Dark"/>
              <a:cs typeface="Palanquin Dark"/>
              <a:sym typeface="Palanquin Dark"/>
            </a:endParaRPr>
          </a:p>
          <a:p>
            <a:pPr indent="0" lvl="0" marL="0" marR="0" rtl="0" algn="l">
              <a:lnSpc>
                <a:spcPct val="140000"/>
              </a:lnSpc>
              <a:spcBef>
                <a:spcPts val="0"/>
              </a:spcBef>
              <a:spcAft>
                <a:spcPts val="0"/>
              </a:spcAft>
              <a:buNone/>
            </a:pPr>
            <a:r>
              <a:t/>
            </a:r>
            <a:endParaRPr sz="1700">
              <a:solidFill>
                <a:srgbClr val="FFFFFF"/>
              </a:solidFill>
              <a:latin typeface="Palanquin Dark"/>
              <a:ea typeface="Palanquin Dark"/>
              <a:cs typeface="Palanquin Dark"/>
              <a:sym typeface="Palanquin Dark"/>
            </a:endParaRPr>
          </a:p>
        </p:txBody>
      </p:sp>
      <p:pic>
        <p:nvPicPr>
          <p:cNvPr descr="a question mark made out of grass and flowers (Provided by Tenor)" id="181" name="Google Shape;181;p14"/>
          <p:cNvPicPr preferRelativeResize="0"/>
          <p:nvPr/>
        </p:nvPicPr>
        <p:blipFill>
          <a:blip r:embed="rId4">
            <a:alphaModFix/>
          </a:blip>
          <a:stretch>
            <a:fillRect/>
          </a:stretch>
        </p:blipFill>
        <p:spPr>
          <a:xfrm>
            <a:off x="571575" y="3453550"/>
            <a:ext cx="1420726" cy="1420726"/>
          </a:xfrm>
          <a:prstGeom prst="rect">
            <a:avLst/>
          </a:prstGeom>
          <a:noFill/>
          <a:ln>
            <a:noFill/>
          </a:ln>
        </p:spPr>
      </p:pic>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185" name="Shape 185"/>
        <p:cNvGrpSpPr/>
        <p:nvPr/>
      </p:nvGrpSpPr>
      <p:grpSpPr>
        <a:xfrm>
          <a:off x="0" y="0"/>
          <a:ext cx="0" cy="0"/>
          <a:chOff x="0" y="0"/>
          <a:chExt cx="0" cy="0"/>
        </a:xfrm>
      </p:grpSpPr>
      <p:grpSp>
        <p:nvGrpSpPr>
          <p:cNvPr id="186" name="Google Shape;186;p15"/>
          <p:cNvGrpSpPr/>
          <p:nvPr/>
        </p:nvGrpSpPr>
        <p:grpSpPr>
          <a:xfrm>
            <a:off x="0" y="-72330"/>
            <a:ext cx="9144000" cy="2786539"/>
            <a:chOff x="0" y="-38100"/>
            <a:chExt cx="4816593" cy="1467807"/>
          </a:xfrm>
        </p:grpSpPr>
        <p:sp>
          <p:nvSpPr>
            <p:cNvPr id="187" name="Google Shape;187;p15"/>
            <p:cNvSpPr/>
            <p:nvPr/>
          </p:nvSpPr>
          <p:spPr>
            <a:xfrm>
              <a:off x="0" y="0"/>
              <a:ext cx="4816592" cy="1429707"/>
            </a:xfrm>
            <a:custGeom>
              <a:rect b="b" l="l" r="r" t="t"/>
              <a:pathLst>
                <a:path extrusionOk="0" h="1429707" w="4816592">
                  <a:moveTo>
                    <a:pt x="0" y="0"/>
                  </a:moveTo>
                  <a:lnTo>
                    <a:pt x="4816592" y="0"/>
                  </a:lnTo>
                  <a:lnTo>
                    <a:pt x="4816592" y="1429707"/>
                  </a:lnTo>
                  <a:lnTo>
                    <a:pt x="0" y="1429707"/>
                  </a:lnTo>
                  <a:close/>
                </a:path>
              </a:pathLst>
            </a:custGeom>
            <a:solidFill>
              <a:srgbClr val="01045F">
                <a:alpha val="48235"/>
              </a:srgbClr>
            </a:solidFill>
            <a:ln>
              <a:noFill/>
            </a:ln>
          </p:spPr>
        </p:sp>
        <p:sp>
          <p:nvSpPr>
            <p:cNvPr id="188" name="Google Shape;188;p15"/>
            <p:cNvSpPr txBox="1"/>
            <p:nvPr/>
          </p:nvSpPr>
          <p:spPr>
            <a:xfrm>
              <a:off x="0" y="-38100"/>
              <a:ext cx="4816593" cy="1467807"/>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189" name="Google Shape;189;p15"/>
          <p:cNvPicPr preferRelativeResize="0"/>
          <p:nvPr/>
        </p:nvPicPr>
        <p:blipFill>
          <a:blip r:embed="rId3">
            <a:alphaModFix/>
          </a:blip>
          <a:stretch>
            <a:fillRect/>
          </a:stretch>
        </p:blipFill>
        <p:spPr>
          <a:xfrm>
            <a:off x="4362613" y="769624"/>
            <a:ext cx="4632949" cy="4373876"/>
          </a:xfrm>
          <a:prstGeom prst="rect">
            <a:avLst/>
          </a:prstGeom>
          <a:noFill/>
          <a:ln>
            <a:noFill/>
          </a:ln>
        </p:spPr>
      </p:pic>
      <p:grpSp>
        <p:nvGrpSpPr>
          <p:cNvPr id="190" name="Google Shape;190;p15"/>
          <p:cNvGrpSpPr/>
          <p:nvPr/>
        </p:nvGrpSpPr>
        <p:grpSpPr>
          <a:xfrm>
            <a:off x="8995550" y="-72330"/>
            <a:ext cx="148450" cy="5215830"/>
            <a:chOff x="0" y="-38100"/>
            <a:chExt cx="78196" cy="2747433"/>
          </a:xfrm>
        </p:grpSpPr>
        <p:sp>
          <p:nvSpPr>
            <p:cNvPr id="191" name="Google Shape;191;p15"/>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192" name="Google Shape;192;p15"/>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193" name="Google Shape;193;p15"/>
          <p:cNvGrpSpPr/>
          <p:nvPr/>
        </p:nvGrpSpPr>
        <p:grpSpPr>
          <a:xfrm>
            <a:off x="0" y="-72330"/>
            <a:ext cx="148450" cy="5215830"/>
            <a:chOff x="0" y="-38100"/>
            <a:chExt cx="78196" cy="2747433"/>
          </a:xfrm>
        </p:grpSpPr>
        <p:sp>
          <p:nvSpPr>
            <p:cNvPr id="194" name="Google Shape;194;p15"/>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195" name="Google Shape;195;p15"/>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196" name="Google Shape;196;p15" title="Screen Recording 2024-10-25 183831.mp4">
            <a:hlinkClick r:id="rId4"/>
          </p:cNvPr>
          <p:cNvPicPr preferRelativeResize="0"/>
          <p:nvPr/>
        </p:nvPicPr>
        <p:blipFill>
          <a:blip r:embed="rId5">
            <a:alphaModFix/>
          </a:blip>
          <a:stretch>
            <a:fillRect/>
          </a:stretch>
        </p:blipFill>
        <p:spPr>
          <a:xfrm>
            <a:off x="678900" y="554575"/>
            <a:ext cx="3519450" cy="4535350"/>
          </a:xfrm>
          <a:prstGeom prst="rect">
            <a:avLst/>
          </a:prstGeom>
          <a:noFill/>
          <a:ln>
            <a:noFill/>
          </a:ln>
        </p:spPr>
      </p:pic>
      <p:sp>
        <p:nvSpPr>
          <p:cNvPr id="197" name="Google Shape;197;p15"/>
          <p:cNvSpPr txBox="1"/>
          <p:nvPr/>
        </p:nvSpPr>
        <p:spPr>
          <a:xfrm>
            <a:off x="692175" y="80400"/>
            <a:ext cx="7660500" cy="4311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800">
                <a:solidFill>
                  <a:srgbClr val="FFFFFF"/>
                </a:solidFill>
                <a:highlight>
                  <a:srgbClr val="38761D"/>
                </a:highlight>
                <a:latin typeface="Palanquin Dark"/>
                <a:ea typeface="Palanquin Dark"/>
                <a:cs typeface="Palanquin Dark"/>
                <a:sym typeface="Palanquin Dark"/>
              </a:rPr>
              <a:t>Geographic:  State Intakes</a:t>
            </a:r>
            <a:endParaRPr sz="2800">
              <a:highlight>
                <a:srgbClr val="38761D"/>
              </a:highlight>
            </a:endParaRPr>
          </a:p>
        </p:txBody>
      </p:sp>
    </p:spTree>
  </p:cSld>
  <p:clrMapOvr>
    <a:masterClrMapping/>
  </p:clrMapOvr>
  <p:transition>
    <p:fade thruBlk="1"/>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201" name="Shape 201"/>
        <p:cNvGrpSpPr/>
        <p:nvPr/>
      </p:nvGrpSpPr>
      <p:grpSpPr>
        <a:xfrm>
          <a:off x="0" y="0"/>
          <a:ext cx="0" cy="0"/>
          <a:chOff x="0" y="0"/>
          <a:chExt cx="0" cy="0"/>
        </a:xfrm>
      </p:grpSpPr>
      <p:grpSp>
        <p:nvGrpSpPr>
          <p:cNvPr id="202" name="Google Shape;202;p16"/>
          <p:cNvGrpSpPr/>
          <p:nvPr/>
        </p:nvGrpSpPr>
        <p:grpSpPr>
          <a:xfrm>
            <a:off x="0" y="2499420"/>
            <a:ext cx="9144000" cy="2644080"/>
            <a:chOff x="0" y="-38100"/>
            <a:chExt cx="4816593" cy="1392767"/>
          </a:xfrm>
        </p:grpSpPr>
        <p:sp>
          <p:nvSpPr>
            <p:cNvPr id="203" name="Google Shape;203;p16"/>
            <p:cNvSpPr/>
            <p:nvPr/>
          </p:nvSpPr>
          <p:spPr>
            <a:xfrm>
              <a:off x="0" y="0"/>
              <a:ext cx="4816592" cy="1354667"/>
            </a:xfrm>
            <a:custGeom>
              <a:rect b="b" l="l" r="r" t="t"/>
              <a:pathLst>
                <a:path extrusionOk="0" h="1354667" w="4816592">
                  <a:moveTo>
                    <a:pt x="0" y="0"/>
                  </a:moveTo>
                  <a:lnTo>
                    <a:pt x="4816592" y="0"/>
                  </a:lnTo>
                  <a:lnTo>
                    <a:pt x="4816592" y="1354667"/>
                  </a:lnTo>
                  <a:lnTo>
                    <a:pt x="0" y="1354667"/>
                  </a:lnTo>
                  <a:close/>
                </a:path>
              </a:pathLst>
            </a:custGeom>
            <a:solidFill>
              <a:srgbClr val="01045F">
                <a:alpha val="48235"/>
              </a:srgbClr>
            </a:solidFill>
            <a:ln>
              <a:noFill/>
            </a:ln>
          </p:spPr>
        </p:sp>
        <p:sp>
          <p:nvSpPr>
            <p:cNvPr id="204" name="Google Shape;204;p16"/>
            <p:cNvSpPr txBox="1"/>
            <p:nvPr/>
          </p:nvSpPr>
          <p:spPr>
            <a:xfrm>
              <a:off x="0" y="-38100"/>
              <a:ext cx="4816593" cy="1392767"/>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205" name="Google Shape;205;p16"/>
          <p:cNvPicPr preferRelativeResize="0"/>
          <p:nvPr/>
        </p:nvPicPr>
        <p:blipFill>
          <a:blip r:embed="rId3">
            <a:alphaModFix/>
          </a:blip>
          <a:stretch>
            <a:fillRect/>
          </a:stretch>
        </p:blipFill>
        <p:spPr>
          <a:xfrm>
            <a:off x="4567025" y="828085"/>
            <a:ext cx="4390550" cy="3854965"/>
          </a:xfrm>
          <a:prstGeom prst="rect">
            <a:avLst/>
          </a:prstGeom>
          <a:noFill/>
          <a:ln>
            <a:noFill/>
          </a:ln>
        </p:spPr>
      </p:pic>
      <p:grpSp>
        <p:nvGrpSpPr>
          <p:cNvPr id="206" name="Google Shape;206;p16"/>
          <p:cNvGrpSpPr/>
          <p:nvPr/>
        </p:nvGrpSpPr>
        <p:grpSpPr>
          <a:xfrm>
            <a:off x="8995550" y="-72330"/>
            <a:ext cx="148450" cy="5215830"/>
            <a:chOff x="0" y="-38100"/>
            <a:chExt cx="78196" cy="2747433"/>
          </a:xfrm>
        </p:grpSpPr>
        <p:sp>
          <p:nvSpPr>
            <p:cNvPr id="207" name="Google Shape;207;p16"/>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208" name="Google Shape;208;p16"/>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09" name="Google Shape;209;p16"/>
          <p:cNvGrpSpPr/>
          <p:nvPr/>
        </p:nvGrpSpPr>
        <p:grpSpPr>
          <a:xfrm>
            <a:off x="0" y="-72330"/>
            <a:ext cx="148450" cy="5215830"/>
            <a:chOff x="0" y="-38100"/>
            <a:chExt cx="78196" cy="2747433"/>
          </a:xfrm>
        </p:grpSpPr>
        <p:sp>
          <p:nvSpPr>
            <p:cNvPr id="210" name="Google Shape;210;p16"/>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FFE072"/>
            </a:solidFill>
            <a:ln>
              <a:noFill/>
            </a:ln>
          </p:spPr>
        </p:sp>
        <p:sp>
          <p:nvSpPr>
            <p:cNvPr id="211" name="Google Shape;211;p16"/>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212" name="Google Shape;212;p16"/>
          <p:cNvPicPr preferRelativeResize="0"/>
          <p:nvPr/>
        </p:nvPicPr>
        <p:blipFill>
          <a:blip r:embed="rId4">
            <a:alphaModFix/>
          </a:blip>
          <a:stretch>
            <a:fillRect/>
          </a:stretch>
        </p:blipFill>
        <p:spPr>
          <a:xfrm>
            <a:off x="181450" y="783375"/>
            <a:ext cx="4390550" cy="3401324"/>
          </a:xfrm>
          <a:prstGeom prst="rect">
            <a:avLst/>
          </a:prstGeom>
          <a:noFill/>
          <a:ln>
            <a:noFill/>
          </a:ln>
        </p:spPr>
      </p:pic>
      <p:sp>
        <p:nvSpPr>
          <p:cNvPr id="213" name="Google Shape;213;p16"/>
          <p:cNvSpPr txBox="1"/>
          <p:nvPr/>
        </p:nvSpPr>
        <p:spPr>
          <a:xfrm>
            <a:off x="288525" y="172675"/>
            <a:ext cx="7660500" cy="4311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800">
                <a:solidFill>
                  <a:srgbClr val="FFFFFF"/>
                </a:solidFill>
                <a:highlight>
                  <a:srgbClr val="38761D"/>
                </a:highlight>
                <a:latin typeface="Palanquin Dark"/>
                <a:ea typeface="Palanquin Dark"/>
                <a:cs typeface="Palanquin Dark"/>
                <a:sym typeface="Palanquin Dark"/>
              </a:rPr>
              <a:t>Socioeconomic: Endowment Assets </a:t>
            </a:r>
            <a:endParaRPr sz="2800">
              <a:highlight>
                <a:srgbClr val="38761D"/>
              </a:highlight>
            </a:endParaRPr>
          </a:p>
        </p:txBody>
      </p:sp>
    </p:spTree>
  </p:cSld>
  <p:clrMapOvr>
    <a:masterClrMapping/>
  </p:clrMapOvr>
  <p:transition>
    <p:fade thruBlk="1"/>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217" name="Shape 217"/>
        <p:cNvGrpSpPr/>
        <p:nvPr/>
      </p:nvGrpSpPr>
      <p:grpSpPr>
        <a:xfrm>
          <a:off x="0" y="0"/>
          <a:ext cx="0" cy="0"/>
          <a:chOff x="0" y="0"/>
          <a:chExt cx="0" cy="0"/>
        </a:xfrm>
      </p:grpSpPr>
      <p:grpSp>
        <p:nvGrpSpPr>
          <p:cNvPr id="218" name="Google Shape;218;p17"/>
          <p:cNvGrpSpPr/>
          <p:nvPr/>
        </p:nvGrpSpPr>
        <p:grpSpPr>
          <a:xfrm>
            <a:off x="0" y="2499420"/>
            <a:ext cx="9144000" cy="2644080"/>
            <a:chOff x="0" y="-38100"/>
            <a:chExt cx="4816593" cy="1392767"/>
          </a:xfrm>
        </p:grpSpPr>
        <p:sp>
          <p:nvSpPr>
            <p:cNvPr id="219" name="Google Shape;219;p17"/>
            <p:cNvSpPr/>
            <p:nvPr/>
          </p:nvSpPr>
          <p:spPr>
            <a:xfrm>
              <a:off x="0" y="0"/>
              <a:ext cx="4816592" cy="1354667"/>
            </a:xfrm>
            <a:custGeom>
              <a:rect b="b" l="l" r="r" t="t"/>
              <a:pathLst>
                <a:path extrusionOk="0" h="1354667" w="4816592">
                  <a:moveTo>
                    <a:pt x="0" y="0"/>
                  </a:moveTo>
                  <a:lnTo>
                    <a:pt x="4816592" y="0"/>
                  </a:lnTo>
                  <a:lnTo>
                    <a:pt x="4816592" y="1354667"/>
                  </a:lnTo>
                  <a:lnTo>
                    <a:pt x="0" y="1354667"/>
                  </a:lnTo>
                  <a:close/>
                </a:path>
              </a:pathLst>
            </a:custGeom>
            <a:solidFill>
              <a:srgbClr val="01045F">
                <a:alpha val="48235"/>
              </a:srgbClr>
            </a:solidFill>
            <a:ln>
              <a:noFill/>
            </a:ln>
          </p:spPr>
        </p:sp>
        <p:sp>
          <p:nvSpPr>
            <p:cNvPr id="220" name="Google Shape;220;p17"/>
            <p:cNvSpPr txBox="1"/>
            <p:nvPr/>
          </p:nvSpPr>
          <p:spPr>
            <a:xfrm>
              <a:off x="0" y="-38100"/>
              <a:ext cx="4816593" cy="1392767"/>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221" name="Google Shape;221;p17"/>
          <p:cNvPicPr preferRelativeResize="0"/>
          <p:nvPr/>
        </p:nvPicPr>
        <p:blipFill>
          <a:blip r:embed="rId3">
            <a:alphaModFix/>
          </a:blip>
          <a:stretch>
            <a:fillRect/>
          </a:stretch>
        </p:blipFill>
        <p:spPr>
          <a:xfrm>
            <a:off x="5868030" y="-224900"/>
            <a:ext cx="2384275" cy="5655756"/>
          </a:xfrm>
          <a:prstGeom prst="rect">
            <a:avLst/>
          </a:prstGeom>
          <a:noFill/>
          <a:ln>
            <a:noFill/>
          </a:ln>
        </p:spPr>
      </p:pic>
      <p:grpSp>
        <p:nvGrpSpPr>
          <p:cNvPr id="222" name="Google Shape;222;p17"/>
          <p:cNvGrpSpPr/>
          <p:nvPr/>
        </p:nvGrpSpPr>
        <p:grpSpPr>
          <a:xfrm>
            <a:off x="8995550" y="-72330"/>
            <a:ext cx="148450" cy="5215830"/>
            <a:chOff x="0" y="-38100"/>
            <a:chExt cx="78196" cy="2747433"/>
          </a:xfrm>
        </p:grpSpPr>
        <p:sp>
          <p:nvSpPr>
            <p:cNvPr id="223" name="Google Shape;223;p17"/>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224" name="Google Shape;224;p17"/>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25" name="Google Shape;225;p17"/>
          <p:cNvGrpSpPr/>
          <p:nvPr/>
        </p:nvGrpSpPr>
        <p:grpSpPr>
          <a:xfrm>
            <a:off x="0" y="-72330"/>
            <a:ext cx="148450" cy="5215830"/>
            <a:chOff x="0" y="-38100"/>
            <a:chExt cx="78196" cy="2747433"/>
          </a:xfrm>
        </p:grpSpPr>
        <p:sp>
          <p:nvSpPr>
            <p:cNvPr id="226" name="Google Shape;226;p17"/>
            <p:cNvSpPr/>
            <p:nvPr/>
          </p:nvSpPr>
          <p:spPr>
            <a:xfrm>
              <a:off x="0" y="0"/>
              <a:ext cx="78196" cy="2709333"/>
            </a:xfrm>
            <a:custGeom>
              <a:rect b="b" l="l" r="r" t="t"/>
              <a:pathLst>
                <a:path extrusionOk="0" h="2709333" w="78196">
                  <a:moveTo>
                    <a:pt x="0" y="0"/>
                  </a:moveTo>
                  <a:lnTo>
                    <a:pt x="78196" y="0"/>
                  </a:lnTo>
                  <a:lnTo>
                    <a:pt x="78196" y="2709333"/>
                  </a:lnTo>
                  <a:lnTo>
                    <a:pt x="0" y="2709333"/>
                  </a:lnTo>
                  <a:close/>
                </a:path>
              </a:pathLst>
            </a:custGeom>
            <a:solidFill>
              <a:srgbClr val="0F1A38"/>
            </a:solidFill>
            <a:ln>
              <a:noFill/>
            </a:ln>
          </p:spPr>
        </p:sp>
        <p:sp>
          <p:nvSpPr>
            <p:cNvPr id="227" name="Google Shape;227;p17"/>
            <p:cNvSpPr txBox="1"/>
            <p:nvPr/>
          </p:nvSpPr>
          <p:spPr>
            <a:xfrm>
              <a:off x="0" y="-38100"/>
              <a:ext cx="78196" cy="2747433"/>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228" name="Google Shape;228;p17"/>
          <p:cNvPicPr preferRelativeResize="0"/>
          <p:nvPr/>
        </p:nvPicPr>
        <p:blipFill>
          <a:blip r:embed="rId4">
            <a:alphaModFix/>
          </a:blip>
          <a:stretch>
            <a:fillRect/>
          </a:stretch>
        </p:blipFill>
        <p:spPr>
          <a:xfrm>
            <a:off x="949749" y="585913"/>
            <a:ext cx="4301349" cy="3971674"/>
          </a:xfrm>
          <a:prstGeom prst="rect">
            <a:avLst/>
          </a:prstGeom>
          <a:noFill/>
          <a:ln>
            <a:noFill/>
          </a:ln>
        </p:spPr>
      </p:pic>
      <p:sp>
        <p:nvSpPr>
          <p:cNvPr id="229" name="Google Shape;229;p17"/>
          <p:cNvSpPr txBox="1"/>
          <p:nvPr/>
        </p:nvSpPr>
        <p:spPr>
          <a:xfrm>
            <a:off x="207775" y="103475"/>
            <a:ext cx="7660500" cy="4311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800">
                <a:solidFill>
                  <a:srgbClr val="FFFFFF"/>
                </a:solidFill>
                <a:highlight>
                  <a:srgbClr val="38761D"/>
                </a:highlight>
                <a:latin typeface="Palanquin Dark"/>
                <a:ea typeface="Palanquin Dark"/>
                <a:cs typeface="Palanquin Dark"/>
                <a:sym typeface="Palanquin Dark"/>
              </a:rPr>
              <a:t>Geographic: SAT Scores</a:t>
            </a:r>
            <a:endParaRPr sz="2800">
              <a:highlight>
                <a:srgbClr val="38761D"/>
              </a:highlight>
            </a:endParaRPr>
          </a:p>
        </p:txBody>
      </p:sp>
    </p:spTree>
  </p:cSld>
  <p:clrMapOvr>
    <a:masterClrMapping/>
  </p:clrMapOvr>
  <p:transition>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B2ED"/>
        </a:solidFill>
      </p:bgPr>
    </p:bg>
    <p:spTree>
      <p:nvGrpSpPr>
        <p:cNvPr id="233" name="Shape 233"/>
        <p:cNvGrpSpPr/>
        <p:nvPr/>
      </p:nvGrpSpPr>
      <p:grpSpPr>
        <a:xfrm>
          <a:off x="0" y="0"/>
          <a:ext cx="0" cy="0"/>
          <a:chOff x="0" y="0"/>
          <a:chExt cx="0" cy="0"/>
        </a:xfrm>
      </p:grpSpPr>
      <p:grpSp>
        <p:nvGrpSpPr>
          <p:cNvPr id="234" name="Google Shape;234;p18"/>
          <p:cNvGrpSpPr/>
          <p:nvPr/>
        </p:nvGrpSpPr>
        <p:grpSpPr>
          <a:xfrm>
            <a:off x="0" y="3199715"/>
            <a:ext cx="9144000" cy="2786539"/>
            <a:chOff x="0" y="-38100"/>
            <a:chExt cx="4816593" cy="1467807"/>
          </a:xfrm>
        </p:grpSpPr>
        <p:sp>
          <p:nvSpPr>
            <p:cNvPr id="235" name="Google Shape;235;p18"/>
            <p:cNvSpPr/>
            <p:nvPr/>
          </p:nvSpPr>
          <p:spPr>
            <a:xfrm>
              <a:off x="0" y="0"/>
              <a:ext cx="4816592" cy="1429707"/>
            </a:xfrm>
            <a:custGeom>
              <a:rect b="b" l="l" r="r" t="t"/>
              <a:pathLst>
                <a:path extrusionOk="0" h="1429707" w="4816592">
                  <a:moveTo>
                    <a:pt x="0" y="0"/>
                  </a:moveTo>
                  <a:lnTo>
                    <a:pt x="4816592" y="0"/>
                  </a:lnTo>
                  <a:lnTo>
                    <a:pt x="4816592" y="1429707"/>
                  </a:lnTo>
                  <a:lnTo>
                    <a:pt x="0" y="1429707"/>
                  </a:lnTo>
                  <a:close/>
                </a:path>
              </a:pathLst>
            </a:custGeom>
            <a:solidFill>
              <a:srgbClr val="01045F">
                <a:alpha val="48235"/>
              </a:srgbClr>
            </a:solidFill>
            <a:ln>
              <a:noFill/>
            </a:ln>
          </p:spPr>
        </p:sp>
        <p:sp>
          <p:nvSpPr>
            <p:cNvPr id="236" name="Google Shape;236;p18"/>
            <p:cNvSpPr txBox="1"/>
            <p:nvPr/>
          </p:nvSpPr>
          <p:spPr>
            <a:xfrm>
              <a:off x="0" y="-38100"/>
              <a:ext cx="4816593" cy="1467807"/>
            </a:xfrm>
            <a:prstGeom prst="rect">
              <a:avLst/>
            </a:prstGeom>
            <a:noFill/>
            <a:ln>
              <a:noFill/>
            </a:ln>
          </p:spPr>
          <p:txBody>
            <a:bodyPr anchorCtr="0" anchor="ctr" bIns="25400" lIns="25400" spcFirstLastPara="1" rIns="25400" wrap="square" tIns="25400">
              <a:noAutofit/>
            </a:bodyPr>
            <a:lstStyle/>
            <a:p>
              <a:pPr indent="0" lvl="0" marL="0" marR="0" rtl="0" algn="ctr">
                <a:lnSpc>
                  <a:spcPct val="140000"/>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pic>
        <p:nvPicPr>
          <p:cNvPr id="237" name="Google Shape;237;p18"/>
          <p:cNvPicPr preferRelativeResize="0"/>
          <p:nvPr/>
        </p:nvPicPr>
        <p:blipFill>
          <a:blip r:embed="rId3">
            <a:alphaModFix/>
          </a:blip>
          <a:stretch>
            <a:fillRect/>
          </a:stretch>
        </p:blipFill>
        <p:spPr>
          <a:xfrm>
            <a:off x="4648202" y="737025"/>
            <a:ext cx="4070999" cy="3574313"/>
          </a:xfrm>
          <a:prstGeom prst="rect">
            <a:avLst/>
          </a:prstGeom>
          <a:noFill/>
          <a:ln>
            <a:noFill/>
          </a:ln>
        </p:spPr>
      </p:pic>
      <p:pic>
        <p:nvPicPr>
          <p:cNvPr id="238" name="Google Shape;238;p18"/>
          <p:cNvPicPr preferRelativeResize="0"/>
          <p:nvPr/>
        </p:nvPicPr>
        <p:blipFill>
          <a:blip r:embed="rId4">
            <a:alphaModFix/>
          </a:blip>
          <a:stretch>
            <a:fillRect/>
          </a:stretch>
        </p:blipFill>
        <p:spPr>
          <a:xfrm>
            <a:off x="204600" y="1155700"/>
            <a:ext cx="4314349" cy="3445599"/>
          </a:xfrm>
          <a:prstGeom prst="rect">
            <a:avLst/>
          </a:prstGeom>
          <a:noFill/>
          <a:ln>
            <a:noFill/>
          </a:ln>
        </p:spPr>
      </p:pic>
      <p:sp>
        <p:nvSpPr>
          <p:cNvPr id="239" name="Google Shape;239;p18"/>
          <p:cNvSpPr txBox="1"/>
          <p:nvPr/>
        </p:nvSpPr>
        <p:spPr>
          <a:xfrm>
            <a:off x="288525" y="172675"/>
            <a:ext cx="7660500" cy="431100"/>
          </a:xfrm>
          <a:prstGeom prst="rect">
            <a:avLst/>
          </a:prstGeom>
          <a:noFill/>
          <a:ln>
            <a:noFill/>
          </a:ln>
        </p:spPr>
        <p:txBody>
          <a:bodyPr anchorCtr="0" anchor="t" bIns="0" lIns="0" spcFirstLastPara="1" rIns="0" wrap="square" tIns="0">
            <a:spAutoFit/>
          </a:bodyPr>
          <a:lstStyle/>
          <a:p>
            <a:pPr indent="0" lvl="0" marL="0" marR="0" rtl="0" algn="l">
              <a:lnSpc>
                <a:spcPct val="139996"/>
              </a:lnSpc>
              <a:spcBef>
                <a:spcPts val="0"/>
              </a:spcBef>
              <a:spcAft>
                <a:spcPts val="0"/>
              </a:spcAft>
              <a:buNone/>
            </a:pPr>
            <a:r>
              <a:rPr lang="en" sz="2800">
                <a:solidFill>
                  <a:srgbClr val="FFFFFF"/>
                </a:solidFill>
                <a:highlight>
                  <a:srgbClr val="38761D"/>
                </a:highlight>
                <a:latin typeface="Palanquin Dark"/>
                <a:ea typeface="Palanquin Dark"/>
                <a:cs typeface="Palanquin Dark"/>
                <a:sym typeface="Palanquin Dark"/>
              </a:rPr>
              <a:t>Socioeconomic</a:t>
            </a:r>
            <a:r>
              <a:rPr lang="en" sz="2800">
                <a:solidFill>
                  <a:srgbClr val="FFFFFF"/>
                </a:solidFill>
                <a:highlight>
                  <a:srgbClr val="38761D"/>
                </a:highlight>
                <a:latin typeface="Palanquin Dark"/>
                <a:ea typeface="Palanquin Dark"/>
                <a:cs typeface="Palanquin Dark"/>
                <a:sym typeface="Palanquin Dark"/>
              </a:rPr>
              <a:t>: NC - HBCU Endowment Assets</a:t>
            </a:r>
            <a:endParaRPr sz="2800">
              <a:highlight>
                <a:srgbClr val="38761D"/>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FFFFFF"/>
      </a:dk1>
      <a:lt1>
        <a:srgbClr val="A4B2ED"/>
      </a:lt1>
      <a:dk2>
        <a:srgbClr val="FFFFFF"/>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